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3" r:id="rId2"/>
  </p:sldMasterIdLst>
  <p:notesMasterIdLst>
    <p:notesMasterId r:id="rId47"/>
  </p:notesMasterIdLst>
  <p:sldIdLst>
    <p:sldId id="11741" r:id="rId3"/>
    <p:sldId id="11699" r:id="rId4"/>
    <p:sldId id="11709" r:id="rId5"/>
    <p:sldId id="11714" r:id="rId6"/>
    <p:sldId id="11704" r:id="rId7"/>
    <p:sldId id="11736" r:id="rId8"/>
    <p:sldId id="11692" r:id="rId9"/>
    <p:sldId id="11735" r:id="rId10"/>
    <p:sldId id="11742" r:id="rId11"/>
    <p:sldId id="11713" r:id="rId12"/>
    <p:sldId id="11710" r:id="rId13"/>
    <p:sldId id="11711" r:id="rId14"/>
    <p:sldId id="11716" r:id="rId15"/>
    <p:sldId id="11715" r:id="rId16"/>
    <p:sldId id="11718" r:id="rId17"/>
    <p:sldId id="11695" r:id="rId18"/>
    <p:sldId id="11726" r:id="rId19"/>
    <p:sldId id="11727" r:id="rId20"/>
    <p:sldId id="11728" r:id="rId21"/>
    <p:sldId id="11751" r:id="rId22"/>
    <p:sldId id="11752" r:id="rId23"/>
    <p:sldId id="11745" r:id="rId24"/>
    <p:sldId id="11721" r:id="rId25"/>
    <p:sldId id="11717" r:id="rId26"/>
    <p:sldId id="11750" r:id="rId27"/>
    <p:sldId id="11747" r:id="rId28"/>
    <p:sldId id="11749" r:id="rId29"/>
    <p:sldId id="11696" r:id="rId30"/>
    <p:sldId id="11746" r:id="rId31"/>
    <p:sldId id="11697" r:id="rId32"/>
    <p:sldId id="11738" r:id="rId33"/>
    <p:sldId id="11739" r:id="rId34"/>
    <p:sldId id="11737" r:id="rId35"/>
    <p:sldId id="11691" r:id="rId36"/>
    <p:sldId id="11698" r:id="rId37"/>
    <p:sldId id="11740" r:id="rId38"/>
    <p:sldId id="11701" r:id="rId39"/>
    <p:sldId id="11702" r:id="rId40"/>
    <p:sldId id="11707" r:id="rId41"/>
    <p:sldId id="11731" r:id="rId42"/>
    <p:sldId id="11732" r:id="rId43"/>
    <p:sldId id="11708" r:id="rId44"/>
    <p:sldId id="11734" r:id="rId45"/>
    <p:sldId id="8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284" autoAdjust="0"/>
    <p:restoredTop sz="94558"/>
  </p:normalViewPr>
  <p:slideViewPr>
    <p:cSldViewPr snapToGrid="0" snapToObjects="1" showGuides="1">
      <p:cViewPr>
        <p:scale>
          <a:sx n="82" d="100"/>
          <a:sy n="82" d="100"/>
        </p:scale>
        <p:origin x="256" y="624"/>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FAE5F-FC7A-B945-8895-6AC8788AB220}" type="datetimeFigureOut">
              <a:rPr lang="en-US" smtClean="0"/>
              <a:t>9/6/21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D6A5A-13AD-A147-9E11-BED0BB9E4587}" type="slidenum">
              <a:rPr lang="en-US" smtClean="0"/>
              <a:t>‹#›</a:t>
            </a:fld>
            <a:endParaRPr lang="en-US"/>
          </a:p>
        </p:txBody>
      </p:sp>
    </p:spTree>
    <p:extLst>
      <p:ext uri="{BB962C8B-B14F-4D97-AF65-F5344CB8AC3E}">
        <p14:creationId xmlns:p14="http://schemas.microsoft.com/office/powerpoint/2010/main" val="37434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6D6A5A-13AD-A147-9E11-BED0BB9E4587}" type="slidenum">
              <a:rPr lang="en-US" smtClean="0"/>
              <a:t>1</a:t>
            </a:fld>
            <a:endParaRPr lang="en-US"/>
          </a:p>
        </p:txBody>
      </p:sp>
    </p:spTree>
    <p:extLst>
      <p:ext uri="{BB962C8B-B14F-4D97-AF65-F5344CB8AC3E}">
        <p14:creationId xmlns:p14="http://schemas.microsoft.com/office/powerpoint/2010/main" val="360236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27495-5523-8248-B3F1-C9DB45B95BA8}" type="slidenum">
              <a:rPr lang="en-US" smtClean="0"/>
              <a:t>27</a:t>
            </a:fld>
            <a:endParaRPr lang="en-US"/>
          </a:p>
        </p:txBody>
      </p:sp>
    </p:spTree>
    <p:extLst>
      <p:ext uri="{BB962C8B-B14F-4D97-AF65-F5344CB8AC3E}">
        <p14:creationId xmlns:p14="http://schemas.microsoft.com/office/powerpoint/2010/main" val="138978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27495-5523-8248-B3F1-C9DB45B95BA8}" type="slidenum">
              <a:rPr lang="en-US" smtClean="0"/>
              <a:t>2</a:t>
            </a:fld>
            <a:endParaRPr lang="en-US"/>
          </a:p>
        </p:txBody>
      </p:sp>
    </p:spTree>
    <p:extLst>
      <p:ext uri="{BB962C8B-B14F-4D97-AF65-F5344CB8AC3E}">
        <p14:creationId xmlns:p14="http://schemas.microsoft.com/office/powerpoint/2010/main" val="104240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27495-5523-8248-B3F1-C9DB45B95BA8}" type="slidenum">
              <a:rPr lang="en-US" smtClean="0"/>
              <a:t>3</a:t>
            </a:fld>
            <a:endParaRPr lang="en-US"/>
          </a:p>
        </p:txBody>
      </p:sp>
    </p:spTree>
    <p:extLst>
      <p:ext uri="{BB962C8B-B14F-4D97-AF65-F5344CB8AC3E}">
        <p14:creationId xmlns:p14="http://schemas.microsoft.com/office/powerpoint/2010/main" val="92855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D6A5A-13AD-A147-9E11-BED0BB9E4587}" type="slidenum">
              <a:rPr lang="en-US" smtClean="0"/>
              <a:t>17</a:t>
            </a:fld>
            <a:endParaRPr lang="en-US"/>
          </a:p>
        </p:txBody>
      </p:sp>
    </p:spTree>
    <p:extLst>
      <p:ext uri="{BB962C8B-B14F-4D97-AF65-F5344CB8AC3E}">
        <p14:creationId xmlns:p14="http://schemas.microsoft.com/office/powerpoint/2010/main" val="167257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D6A5A-13AD-A147-9E11-BED0BB9E4587}" type="slidenum">
              <a:rPr lang="en-US" smtClean="0"/>
              <a:t>18</a:t>
            </a:fld>
            <a:endParaRPr lang="en-US"/>
          </a:p>
        </p:txBody>
      </p:sp>
    </p:spTree>
    <p:extLst>
      <p:ext uri="{BB962C8B-B14F-4D97-AF65-F5344CB8AC3E}">
        <p14:creationId xmlns:p14="http://schemas.microsoft.com/office/powerpoint/2010/main" val="367012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D6A5A-13AD-A147-9E11-BED0BB9E4587}" type="slidenum">
              <a:rPr lang="en-US" smtClean="0"/>
              <a:t>19</a:t>
            </a:fld>
            <a:endParaRPr lang="en-US"/>
          </a:p>
        </p:txBody>
      </p:sp>
    </p:spTree>
    <p:extLst>
      <p:ext uri="{BB962C8B-B14F-4D97-AF65-F5344CB8AC3E}">
        <p14:creationId xmlns:p14="http://schemas.microsoft.com/office/powerpoint/2010/main" val="313558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27495-5523-8248-B3F1-C9DB45B95BA8}" type="slidenum">
              <a:rPr lang="en-US" smtClean="0"/>
              <a:t>24</a:t>
            </a:fld>
            <a:endParaRPr lang="en-US"/>
          </a:p>
        </p:txBody>
      </p:sp>
    </p:spTree>
    <p:extLst>
      <p:ext uri="{BB962C8B-B14F-4D97-AF65-F5344CB8AC3E}">
        <p14:creationId xmlns:p14="http://schemas.microsoft.com/office/powerpoint/2010/main" val="404276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27495-5523-8248-B3F1-C9DB45B95BA8}" type="slidenum">
              <a:rPr lang="en-US" smtClean="0"/>
              <a:t>25</a:t>
            </a:fld>
            <a:endParaRPr lang="en-US"/>
          </a:p>
        </p:txBody>
      </p:sp>
    </p:spTree>
    <p:extLst>
      <p:ext uri="{BB962C8B-B14F-4D97-AF65-F5344CB8AC3E}">
        <p14:creationId xmlns:p14="http://schemas.microsoft.com/office/powerpoint/2010/main" val="65454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27495-5523-8248-B3F1-C9DB45B95BA8}" type="slidenum">
              <a:rPr lang="en-US" smtClean="0"/>
              <a:t>26</a:t>
            </a:fld>
            <a:endParaRPr lang="en-US"/>
          </a:p>
        </p:txBody>
      </p:sp>
    </p:spTree>
    <p:extLst>
      <p:ext uri="{BB962C8B-B14F-4D97-AF65-F5344CB8AC3E}">
        <p14:creationId xmlns:p14="http://schemas.microsoft.com/office/powerpoint/2010/main" val="843210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10" descr="World Institute on Disability Logo - Large block letters &quot;WID&quot;, with a graphic of a world globe over the letter W. ">
            <a:extLst>
              <a:ext uri="{FF2B5EF4-FFF2-40B4-BE49-F238E27FC236}">
                <a16:creationId xmlns:a16="http://schemas.microsoft.com/office/drawing/2014/main" id="{E87A8A89-7BDB-4D66-9AC5-02F785A41381}"/>
              </a:ext>
            </a:extLst>
          </p:cNvPr>
          <p:cNvPicPr>
            <a:picLocks noChangeAspect="1"/>
          </p:cNvPicPr>
          <p:nvPr userDrawn="1"/>
        </p:nvPicPr>
        <p:blipFill>
          <a:blip r:embed="rId2"/>
          <a:srcRect/>
          <a:stretch/>
        </p:blipFill>
        <p:spPr bwMode="auto">
          <a:xfrm>
            <a:off x="7700617" y="5656082"/>
            <a:ext cx="1102937" cy="110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A84DCBC0-86BE-D142-B1F7-19920D71D4DF}"/>
              </a:ext>
            </a:extLst>
          </p:cNvPr>
          <p:cNvSpPr>
            <a:spLocks noGrp="1"/>
          </p:cNvSpPr>
          <p:nvPr>
            <p:ph type="dt" sz="half" idx="10"/>
          </p:nvPr>
        </p:nvSpPr>
        <p:spPr/>
        <p:txBody>
          <a:bodyPr/>
          <a:lstStyle/>
          <a:p>
            <a:fld id="{ACD0816C-1096-984A-B7BD-6DAABF43D6D8}" type="datetime1">
              <a:rPr lang="en-US" smtClean="0"/>
              <a:t>9/8/21</a:t>
            </a:fld>
            <a:endParaRPr lang="en-US"/>
          </a:p>
        </p:txBody>
      </p:sp>
      <p:sp>
        <p:nvSpPr>
          <p:cNvPr id="8" name="Footer Placeholder 7">
            <a:extLst>
              <a:ext uri="{FF2B5EF4-FFF2-40B4-BE49-F238E27FC236}">
                <a16:creationId xmlns:a16="http://schemas.microsoft.com/office/drawing/2014/main" id="{08145EDE-1164-F44A-B9B5-F166E8558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86B28-A1C9-274F-9C42-B0B0B5346EDB}"/>
              </a:ext>
            </a:extLst>
          </p:cNvPr>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70747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AC1AD-3CD8-4908-850B-1DA66A47217C}"/>
              </a:ext>
            </a:extLst>
          </p:cNvPr>
          <p:cNvSpPr>
            <a:spLocks noGrp="1"/>
          </p:cNvSpPr>
          <p:nvPr>
            <p:ph type="dt" sz="half" idx="10"/>
          </p:nvPr>
        </p:nvSpPr>
        <p:spPr/>
        <p:txBody>
          <a:bodyPr/>
          <a:lstStyle/>
          <a:p>
            <a:fld id="{A43E5820-B906-5540-B483-E758CA749454}" type="datetime1">
              <a:rPr lang="en-US" smtClean="0"/>
              <a:t>9/6/21</a:t>
            </a:fld>
            <a:endParaRPr lang="en-US"/>
          </a:p>
        </p:txBody>
      </p:sp>
      <p:sp>
        <p:nvSpPr>
          <p:cNvPr id="3" name="Footer Placeholder 2">
            <a:extLst>
              <a:ext uri="{FF2B5EF4-FFF2-40B4-BE49-F238E27FC236}">
                <a16:creationId xmlns:a16="http://schemas.microsoft.com/office/drawing/2014/main" id="{DA117E1E-4383-4CF4-9F4D-2224FD049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2097E-172F-4F52-BBA7-A45B9EC2A1AF}"/>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98553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2680-DEAB-4FBA-B855-907392C7EB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DBBAF7-D488-48F1-82C7-B6968CDE80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61043-D4E9-46E3-BD5A-9992762213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E348BD-303F-48C1-BD08-B491F173D9C9}"/>
              </a:ext>
            </a:extLst>
          </p:cNvPr>
          <p:cNvSpPr>
            <a:spLocks noGrp="1"/>
          </p:cNvSpPr>
          <p:nvPr>
            <p:ph type="dt" sz="half" idx="10"/>
          </p:nvPr>
        </p:nvSpPr>
        <p:spPr/>
        <p:txBody>
          <a:bodyPr/>
          <a:lstStyle/>
          <a:p>
            <a:fld id="{DD984003-0B31-7743-8ED6-25882AC9E5A4}" type="datetime1">
              <a:rPr lang="en-US" smtClean="0"/>
              <a:t>9/6/21</a:t>
            </a:fld>
            <a:endParaRPr lang="en-US"/>
          </a:p>
        </p:txBody>
      </p:sp>
      <p:sp>
        <p:nvSpPr>
          <p:cNvPr id="6" name="Footer Placeholder 5">
            <a:extLst>
              <a:ext uri="{FF2B5EF4-FFF2-40B4-BE49-F238E27FC236}">
                <a16:creationId xmlns:a16="http://schemas.microsoft.com/office/drawing/2014/main" id="{55146155-6184-4E56-8F63-941688086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F7854-BF34-4FD4-8FF3-33124EED85D6}"/>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99418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D009-B77D-4776-8E3D-35473E6C18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F58D48-3DB7-418C-8D94-D69A608F8E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2B82DB-4AC9-42D0-9FEE-B6F641B11D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39B567D-08DA-49DE-8787-56DFB00CDAD5}"/>
              </a:ext>
            </a:extLst>
          </p:cNvPr>
          <p:cNvSpPr>
            <a:spLocks noGrp="1"/>
          </p:cNvSpPr>
          <p:nvPr>
            <p:ph type="dt" sz="half" idx="10"/>
          </p:nvPr>
        </p:nvSpPr>
        <p:spPr/>
        <p:txBody>
          <a:bodyPr/>
          <a:lstStyle/>
          <a:p>
            <a:fld id="{222FD8E5-F30C-2B44-B4B6-1961F150BF43}" type="datetime1">
              <a:rPr lang="en-US" smtClean="0"/>
              <a:t>9/6/21</a:t>
            </a:fld>
            <a:endParaRPr lang="en-US"/>
          </a:p>
        </p:txBody>
      </p:sp>
      <p:sp>
        <p:nvSpPr>
          <p:cNvPr id="6" name="Footer Placeholder 5">
            <a:extLst>
              <a:ext uri="{FF2B5EF4-FFF2-40B4-BE49-F238E27FC236}">
                <a16:creationId xmlns:a16="http://schemas.microsoft.com/office/drawing/2014/main" id="{42AF95B4-75E6-4FED-AC15-F0E5BE2F8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F3B66-E63B-45A1-98B7-8EBCC17C27CE}"/>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01141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1873-8709-4001-89D8-145393693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DD9540-72C1-4F19-8A8C-60FFA16B08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623E8-797C-4F9E-82DA-2F6929D731FD}"/>
              </a:ext>
            </a:extLst>
          </p:cNvPr>
          <p:cNvSpPr>
            <a:spLocks noGrp="1"/>
          </p:cNvSpPr>
          <p:nvPr>
            <p:ph type="dt" sz="half" idx="10"/>
          </p:nvPr>
        </p:nvSpPr>
        <p:spPr/>
        <p:txBody>
          <a:bodyPr/>
          <a:lstStyle/>
          <a:p>
            <a:fld id="{88F68627-60D4-D445-9EE7-001CDDEBE22C}" type="datetime1">
              <a:rPr lang="en-US" smtClean="0"/>
              <a:t>9/6/21</a:t>
            </a:fld>
            <a:endParaRPr lang="en-US"/>
          </a:p>
        </p:txBody>
      </p:sp>
      <p:sp>
        <p:nvSpPr>
          <p:cNvPr id="5" name="Footer Placeholder 4">
            <a:extLst>
              <a:ext uri="{FF2B5EF4-FFF2-40B4-BE49-F238E27FC236}">
                <a16:creationId xmlns:a16="http://schemas.microsoft.com/office/drawing/2014/main" id="{726AD40C-AC16-4E74-9295-A31A9E706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06791-03A6-41A9-BECA-117210E0AF49}"/>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08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8D946A-F53A-4C38-963E-65F6E3E1DB1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0F403-796B-4762-A250-B204F05B3A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011A5-840F-47E2-8DE6-9A71868CE1F3}"/>
              </a:ext>
            </a:extLst>
          </p:cNvPr>
          <p:cNvSpPr>
            <a:spLocks noGrp="1"/>
          </p:cNvSpPr>
          <p:nvPr>
            <p:ph type="dt" sz="half" idx="10"/>
          </p:nvPr>
        </p:nvSpPr>
        <p:spPr/>
        <p:txBody>
          <a:bodyPr/>
          <a:lstStyle/>
          <a:p>
            <a:fld id="{BAF353BA-8436-804A-9A30-F1EA8F0FE9DB}" type="datetime1">
              <a:rPr lang="en-US" smtClean="0"/>
              <a:t>9/6/21</a:t>
            </a:fld>
            <a:endParaRPr lang="en-US"/>
          </a:p>
        </p:txBody>
      </p:sp>
      <p:sp>
        <p:nvSpPr>
          <p:cNvPr id="5" name="Footer Placeholder 4">
            <a:extLst>
              <a:ext uri="{FF2B5EF4-FFF2-40B4-BE49-F238E27FC236}">
                <a16:creationId xmlns:a16="http://schemas.microsoft.com/office/drawing/2014/main" id="{D5F36823-BCFA-4548-8CFF-3A60329D4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28A08-B54E-4746-A43C-B20B36ACE15A}"/>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70490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8_Title Slide">
    <p:bg>
      <p:bgPr>
        <a:solidFill>
          <a:schemeClr val="bg1"/>
        </a:solidFill>
        <a:effectLst/>
      </p:bgPr>
    </p:bg>
    <p:spTree>
      <p:nvGrpSpPr>
        <p:cNvPr id="1" name=""/>
        <p:cNvGrpSpPr/>
        <p:nvPr/>
      </p:nvGrpSpPr>
      <p:grpSpPr>
        <a:xfrm>
          <a:off x="0" y="0"/>
          <a:ext cx="0" cy="0"/>
          <a:chOff x="0" y="0"/>
          <a:chExt cx="0" cy="0"/>
        </a:xfrm>
      </p:grpSpPr>
      <p:sp>
        <p:nvSpPr>
          <p:cNvPr id="3" name="decorative band">
            <a:extLst>
              <a:ext uri="{FF2B5EF4-FFF2-40B4-BE49-F238E27FC236}">
                <a16:creationId xmlns:a16="http://schemas.microsoft.com/office/drawing/2014/main" id="{769E9983-4B1A-384B-A7F1-E77AB5456208}"/>
              </a:ext>
            </a:extLst>
          </p:cNvPr>
          <p:cNvSpPr/>
          <p:nvPr userDrawn="1"/>
        </p:nvSpPr>
        <p:spPr>
          <a:xfrm>
            <a:off x="0" y="1"/>
            <a:ext cx="9144000" cy="9593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2" name="Title 1">
            <a:extLst>
              <a:ext uri="{FF2B5EF4-FFF2-40B4-BE49-F238E27FC236}">
                <a16:creationId xmlns:a16="http://schemas.microsoft.com/office/drawing/2014/main" id="{B32761B1-2AD2-2E4B-8278-EB5E63F3048C}"/>
              </a:ext>
            </a:extLst>
          </p:cNvPr>
          <p:cNvSpPr>
            <a:spLocks noGrp="1"/>
          </p:cNvSpPr>
          <p:nvPr>
            <p:ph type="title"/>
          </p:nvPr>
        </p:nvSpPr>
        <p:spPr>
          <a:xfrm>
            <a:off x="628650" y="-196966"/>
            <a:ext cx="7886700" cy="1325563"/>
          </a:xfrm>
        </p:spPr>
        <p:txBody>
          <a:bodyPr>
            <a:noAutofit/>
          </a:bodyPr>
          <a:lstStyle>
            <a:lvl1pPr algn="ctr">
              <a:lnSpc>
                <a:spcPct val="110000"/>
              </a:lnSpc>
              <a:defRPr sz="45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347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C82D-ABD2-824D-91E4-939E788DA229}"/>
              </a:ext>
            </a:extLst>
          </p:cNvPr>
          <p:cNvSpPr>
            <a:spLocks noGrp="1"/>
          </p:cNvSpPr>
          <p:nvPr>
            <p:ph type="title"/>
          </p:nvPr>
        </p:nvSpPr>
        <p:spPr>
          <a:xfrm>
            <a:off x="658368" y="4096513"/>
            <a:ext cx="4322341" cy="1001857"/>
          </a:xfrm>
        </p:spPr>
        <p:txBody>
          <a:bodyPr>
            <a:noAutofit/>
          </a:bodyPr>
          <a:lstStyle>
            <a:lvl1pPr>
              <a:defRPr sz="3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74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9144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8429583" y="6131318"/>
            <a:ext cx="330200" cy="215444"/>
          </a:xfrm>
          <a:prstGeom prst="rect">
            <a:avLst/>
          </a:prstGeom>
          <a:noFill/>
        </p:spPr>
        <p:txBody>
          <a:bodyPr wrap="square" rtlCol="0">
            <a:spAutoFit/>
          </a:bodyPr>
          <a:lstStyle/>
          <a:p>
            <a:pPr algn="r"/>
            <a:fld id="{293ABEDF-2FD4-CE41-BE6E-C03412F0A819}" type="slidenum">
              <a:rPr lang="en-US" sz="800" b="0" smtClean="0">
                <a:latin typeface="Bebas" pitchFamily="2" charset="0"/>
                <a:ea typeface="Open Sans" panose="020B0606030504020204" pitchFamily="34" charset="0"/>
                <a:cs typeface="Open Sans" panose="020B0606030504020204" pitchFamily="34" charset="0"/>
              </a:rPr>
              <a:pPr algn="r"/>
              <a:t>‹#›</a:t>
            </a:fld>
            <a:endParaRPr lang="en-US" sz="8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8784167" y="6233894"/>
            <a:ext cx="359834"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07" y="0"/>
            <a:ext cx="1373294" cy="1788550"/>
          </a:xfrm>
          <a:prstGeom prst="rect">
            <a:avLst/>
          </a:prstGeom>
        </p:spPr>
      </p:pic>
    </p:spTree>
    <p:extLst>
      <p:ext uri="{BB962C8B-B14F-4D97-AF65-F5344CB8AC3E}">
        <p14:creationId xmlns:p14="http://schemas.microsoft.com/office/powerpoint/2010/main" val="2372140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610600" y="6429375"/>
            <a:ext cx="457200" cy="260350"/>
          </a:xfrm>
        </p:spPr>
        <p:txBody>
          <a:bodyPr/>
          <a:lstStyle>
            <a:lvl1pPr>
              <a:defRPr sz="2400">
                <a:solidFill>
                  <a:srgbClr val="FFFFFF"/>
                </a:solidFill>
              </a:defRPr>
            </a:lvl1pPr>
          </a:lstStyle>
          <a:p>
            <a:fld id="{CD70E1F5-95CC-454A-AB04-614B1229CDFD}" type="slidenum">
              <a:rPr lang="en-US"/>
              <a:pPr/>
              <a:t>‹#›</a:t>
            </a:fld>
            <a:endParaRPr lang="en-US"/>
          </a:p>
        </p:txBody>
      </p:sp>
    </p:spTree>
    <p:extLst>
      <p:ext uri="{BB962C8B-B14F-4D97-AF65-F5344CB8AC3E}">
        <p14:creationId xmlns:p14="http://schemas.microsoft.com/office/powerpoint/2010/main" val="1492876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293214" indent="-293214">
              <a:buClr>
                <a:srgbClr val="FF9933"/>
              </a:buClr>
              <a:buFont typeface="Wingdings" panose="05000000000000000000" pitchFamily="2" charset="2"/>
              <a:buChar char="§"/>
              <a:defRPr sz="1710">
                <a:latin typeface="Roboto" panose="02000000000000000000" pitchFamily="2" charset="0"/>
                <a:ea typeface="Roboto" panose="02000000000000000000" pitchFamily="2" charset="0"/>
                <a:cs typeface="Roboto" panose="02000000000000000000" pitchFamily="2" charset="0"/>
              </a:defRPr>
            </a:lvl1pPr>
            <a:lvl2pPr marL="684166" indent="-293214">
              <a:buClr>
                <a:srgbClr val="004084"/>
              </a:buClr>
              <a:buFont typeface="Roboto" panose="02000000000000000000" pitchFamily="2" charset="0"/>
              <a:buChar char="−"/>
              <a:defRPr sz="1539">
                <a:latin typeface="Roboto" panose="02000000000000000000" pitchFamily="2" charset="0"/>
                <a:ea typeface="Roboto" panose="02000000000000000000" pitchFamily="2" charset="0"/>
                <a:cs typeface="Roboto" panose="02000000000000000000" pitchFamily="2" charset="0"/>
              </a:defRPr>
            </a:lvl2pPr>
            <a:lvl3pPr marL="1026248" indent="-244345">
              <a:buFont typeface="Roboto" panose="02000000000000000000" pitchFamily="2" charset="0"/>
              <a:buChar char="−"/>
              <a:defRPr sz="1368"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523982272"/>
      </p:ext>
    </p:extLst>
  </p:cSld>
  <p:clrMapOvr>
    <a:masterClrMapping/>
  </p:clrMapOvr>
  <p:transition spd="slow">
    <p:push/>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811A-74B5-44F8-A60B-7C16E9D0A1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B2313F5-A120-4AAA-B5EC-475D6617E7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C435E7-0EE8-4171-A848-B379776118C9}"/>
              </a:ext>
            </a:extLst>
          </p:cNvPr>
          <p:cNvSpPr>
            <a:spLocks noGrp="1"/>
          </p:cNvSpPr>
          <p:nvPr>
            <p:ph type="dt" sz="half" idx="10"/>
          </p:nvPr>
        </p:nvSpPr>
        <p:spPr/>
        <p:txBody>
          <a:bodyPr/>
          <a:lstStyle/>
          <a:p>
            <a:fld id="{E062736A-395C-3D41-A6D1-7D57F350FD28}" type="datetime1">
              <a:rPr lang="en-US" smtClean="0"/>
              <a:t>9/6/21</a:t>
            </a:fld>
            <a:endParaRPr lang="en-US"/>
          </a:p>
        </p:txBody>
      </p:sp>
      <p:sp>
        <p:nvSpPr>
          <p:cNvPr id="5" name="Footer Placeholder 4">
            <a:extLst>
              <a:ext uri="{FF2B5EF4-FFF2-40B4-BE49-F238E27FC236}">
                <a16:creationId xmlns:a16="http://schemas.microsoft.com/office/drawing/2014/main" id="{7BF3BCA5-2D45-4DF7-8E84-B1731B785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E273B-B764-4508-A21C-7A7687099367}"/>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71353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704B-3035-804E-B7BD-95D1215E1B7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ECD83-095E-2846-9E76-435949D3E2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7E833-8590-744B-B858-64D881F009D3}"/>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5" name="Footer Placeholder 4">
            <a:extLst>
              <a:ext uri="{FF2B5EF4-FFF2-40B4-BE49-F238E27FC236}">
                <a16:creationId xmlns:a16="http://schemas.microsoft.com/office/drawing/2014/main" id="{AF794835-E6A4-2E49-B40E-38B844E5C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D6E44-27E1-164D-917E-601EAB738F11}"/>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79344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7A21-F87C-6846-A290-D9BCE0196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E2CD03-80A0-804E-8CC9-1DF9F02216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B21F7-851E-714D-A0EA-0A07DBB44409}"/>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5" name="Footer Placeholder 4">
            <a:extLst>
              <a:ext uri="{FF2B5EF4-FFF2-40B4-BE49-F238E27FC236}">
                <a16:creationId xmlns:a16="http://schemas.microsoft.com/office/drawing/2014/main" id="{CF071C2D-B396-634F-82F0-4A21448B1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3CEE3-24CC-7D4A-8558-50F6FAADC4C4}"/>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1209249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B064-BF6B-3840-9F2A-A6DDAE2DA3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65CA8F-27AC-E240-B9B1-642EFD00FE9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0F102-0510-0C4E-9B31-8C7D4BED083C}"/>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5" name="Footer Placeholder 4">
            <a:extLst>
              <a:ext uri="{FF2B5EF4-FFF2-40B4-BE49-F238E27FC236}">
                <a16:creationId xmlns:a16="http://schemas.microsoft.com/office/drawing/2014/main" id="{4246A947-E07D-C743-B4A9-205C772C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E48D8-F625-6944-9CE1-90A60F0A5F98}"/>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4258142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90EB-27AB-6445-B7C0-956519BD5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34E3C-AAF6-B64B-A137-9D492799AB5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05C1A2-B69E-CA4D-A759-8F378371BBA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705B1-4837-3340-81CC-49A68353026C}"/>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6" name="Footer Placeholder 5">
            <a:extLst>
              <a:ext uri="{FF2B5EF4-FFF2-40B4-BE49-F238E27FC236}">
                <a16:creationId xmlns:a16="http://schemas.microsoft.com/office/drawing/2014/main" id="{DBF2F082-977D-2A47-B9C4-D793995B4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8C780-6A03-1C4D-8775-5B30DB5A6831}"/>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85494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FA67-DBD7-8641-B777-36FD9932B16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174E76-EF6A-F944-A4A5-A05B46C10BB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6A85BB-D963-E04D-8B43-CEDDF9C9D67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EE49F-9972-8F4F-8280-671C872046F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D78B95-3635-5849-A101-9152428B4D6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E24ED-5746-7341-A68E-62E54B4B683B}"/>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8" name="Footer Placeholder 7">
            <a:extLst>
              <a:ext uri="{FF2B5EF4-FFF2-40B4-BE49-F238E27FC236}">
                <a16:creationId xmlns:a16="http://schemas.microsoft.com/office/drawing/2014/main" id="{75C85052-DE0B-F34F-BF3F-4CD2D146C2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B7878A-3917-0A43-8013-9D88E9DB32A3}"/>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411964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17F6-8D50-694F-B3AB-D8649432B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BC788F-C499-2846-B41A-931AB16DDD02}"/>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4" name="Footer Placeholder 3">
            <a:extLst>
              <a:ext uri="{FF2B5EF4-FFF2-40B4-BE49-F238E27FC236}">
                <a16:creationId xmlns:a16="http://schemas.microsoft.com/office/drawing/2014/main" id="{40570191-DA60-4542-B524-958208E6D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954340-0DA3-844E-8B68-60D2D79501B2}"/>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3541939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3D2D4-F24D-5A4B-BBC3-C4F0BD6C0A3B}"/>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3" name="Footer Placeholder 2">
            <a:extLst>
              <a:ext uri="{FF2B5EF4-FFF2-40B4-BE49-F238E27FC236}">
                <a16:creationId xmlns:a16="http://schemas.microsoft.com/office/drawing/2014/main" id="{82BFED6A-ADC3-E746-BDEA-1481631228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698CD7-D34D-BF40-815B-C53345909D7A}"/>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4284507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0E32-A005-E747-90EE-921968CDB7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CAAB59-3DE6-D542-9AEE-DAA70314E24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DC1B88-2C8E-9145-BEF2-F1BD1678D7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B5F0F-B2F6-F049-9C30-5FCDFB4B21ED}"/>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6" name="Footer Placeholder 5">
            <a:extLst>
              <a:ext uri="{FF2B5EF4-FFF2-40B4-BE49-F238E27FC236}">
                <a16:creationId xmlns:a16="http://schemas.microsoft.com/office/drawing/2014/main" id="{57ED09B3-0948-204A-BE7C-98112A4BD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E00D3-F6B3-9A4D-A875-7CC599C869F3}"/>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4285903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0130-6EC7-AE44-9903-92D9AB6BA1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8EA6CF-4DEB-4240-A58B-C41D4E90023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FFD5BE-3E15-6E43-9C2E-3266C0488E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BBD4-8A4B-6545-AA09-02F44D15B3F8}"/>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6" name="Footer Placeholder 5">
            <a:extLst>
              <a:ext uri="{FF2B5EF4-FFF2-40B4-BE49-F238E27FC236}">
                <a16:creationId xmlns:a16="http://schemas.microsoft.com/office/drawing/2014/main" id="{DE04A439-872D-FA45-9999-EA9C8A552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3B03F-618B-4244-AB27-B70F6DB4C176}"/>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16829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927C-023F-F746-A76D-674D637CB8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8AF62-E47F-0040-8109-AA2352A2E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64F5E-E2E1-8F4A-9BF3-6E585407E1CC}"/>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5" name="Footer Placeholder 4">
            <a:extLst>
              <a:ext uri="{FF2B5EF4-FFF2-40B4-BE49-F238E27FC236}">
                <a16:creationId xmlns:a16="http://schemas.microsoft.com/office/drawing/2014/main" id="{AAEF8128-89CB-F347-B7FF-81CF8CBA0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4E782-FEE8-0543-8EF6-4F36BFB9A35D}"/>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206460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4656-2AE9-402A-AE6F-66A287D1A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40E412-407B-4D0D-8BAD-64E33B14FA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A2D24-4D19-4728-B9BF-F9EFE9B82AEA}"/>
              </a:ext>
            </a:extLst>
          </p:cNvPr>
          <p:cNvSpPr>
            <a:spLocks noGrp="1"/>
          </p:cNvSpPr>
          <p:nvPr>
            <p:ph type="dt" sz="half" idx="10"/>
          </p:nvPr>
        </p:nvSpPr>
        <p:spPr/>
        <p:txBody>
          <a:bodyPr/>
          <a:lstStyle/>
          <a:p>
            <a:fld id="{B635D210-AFF3-7741-B128-B939C7A9691B}" type="datetime1">
              <a:rPr lang="en-US" smtClean="0"/>
              <a:t>9/6/21</a:t>
            </a:fld>
            <a:endParaRPr lang="en-US"/>
          </a:p>
        </p:txBody>
      </p:sp>
      <p:sp>
        <p:nvSpPr>
          <p:cNvPr id="5" name="Footer Placeholder 4">
            <a:extLst>
              <a:ext uri="{FF2B5EF4-FFF2-40B4-BE49-F238E27FC236}">
                <a16:creationId xmlns:a16="http://schemas.microsoft.com/office/drawing/2014/main" id="{4F4D4093-0EF7-4152-8772-CCB9432EF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01784-2DB6-4B46-979C-172DA7A0D801}"/>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1972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6DB31-D4A5-E94B-ACBE-64CC34A16A4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ADD7F0-F470-F746-AD97-6E18E349856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11CDF-284D-7A40-A2C1-0DB1CE88E303}"/>
              </a:ext>
            </a:extLst>
          </p:cNvPr>
          <p:cNvSpPr>
            <a:spLocks noGrp="1"/>
          </p:cNvSpPr>
          <p:nvPr>
            <p:ph type="dt" sz="half" idx="10"/>
          </p:nvPr>
        </p:nvSpPr>
        <p:spPr/>
        <p:txBody>
          <a:bodyPr/>
          <a:lstStyle/>
          <a:p>
            <a:fld id="{9DAA0E4C-A996-B246-B76B-A2D4A6452EA4}" type="datetimeFigureOut">
              <a:rPr lang="en-US" smtClean="0"/>
              <a:t>9/8/21</a:t>
            </a:fld>
            <a:endParaRPr lang="en-US"/>
          </a:p>
        </p:txBody>
      </p:sp>
      <p:sp>
        <p:nvSpPr>
          <p:cNvPr id="5" name="Footer Placeholder 4">
            <a:extLst>
              <a:ext uri="{FF2B5EF4-FFF2-40B4-BE49-F238E27FC236}">
                <a16:creationId xmlns:a16="http://schemas.microsoft.com/office/drawing/2014/main" id="{8F33AC2C-699C-D54E-B482-754FD2EE3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C4374-5A9A-2F41-9A47-5AF64FBEE21E}"/>
              </a:ext>
            </a:extLst>
          </p:cNvPr>
          <p:cNvSpPr>
            <a:spLocks noGrp="1"/>
          </p:cNvSpPr>
          <p:nvPr>
            <p:ph type="sldNum" sz="quarter" idx="12"/>
          </p:nvPr>
        </p:nvSpPr>
        <p:spPr/>
        <p:txBody>
          <a:bodyPr/>
          <a:lstStyle/>
          <a:p>
            <a:fld id="{5DCD8C3C-B3E0-3C48-9FFB-4AF770DD9FC5}" type="slidenum">
              <a:rPr lang="en-US" smtClean="0"/>
              <a:t>‹#›</a:t>
            </a:fld>
            <a:endParaRPr lang="en-US"/>
          </a:p>
        </p:txBody>
      </p:sp>
    </p:spTree>
    <p:extLst>
      <p:ext uri="{BB962C8B-B14F-4D97-AF65-F5344CB8AC3E}">
        <p14:creationId xmlns:p14="http://schemas.microsoft.com/office/powerpoint/2010/main" val="180813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CF82-1813-4E50-A5EF-750BB4E613F6}"/>
              </a:ext>
            </a:extLst>
          </p:cNvPr>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4B6CC585-3D29-4B2A-A4B7-9EBB229432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6EB49D-B809-4C8B-8030-F01949148790}"/>
              </a:ext>
            </a:extLst>
          </p:cNvPr>
          <p:cNvSpPr>
            <a:spLocks noGrp="1"/>
          </p:cNvSpPr>
          <p:nvPr>
            <p:ph type="dt" sz="half" idx="10"/>
          </p:nvPr>
        </p:nvSpPr>
        <p:spPr/>
        <p:txBody>
          <a:bodyPr/>
          <a:lstStyle/>
          <a:p>
            <a:fld id="{10CC18E6-367E-2643-B247-9E7DCC543269}" type="datetime1">
              <a:rPr lang="en-US" smtClean="0"/>
              <a:t>9/6/21</a:t>
            </a:fld>
            <a:endParaRPr lang="en-US"/>
          </a:p>
        </p:txBody>
      </p:sp>
      <p:sp>
        <p:nvSpPr>
          <p:cNvPr id="5" name="Footer Placeholder 4">
            <a:extLst>
              <a:ext uri="{FF2B5EF4-FFF2-40B4-BE49-F238E27FC236}">
                <a16:creationId xmlns:a16="http://schemas.microsoft.com/office/drawing/2014/main" id="{E88725A5-1174-4709-9A43-C7E5BFE9D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9D6D5-7420-46AD-A194-23DD5D1E20BE}"/>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8868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60B9-4100-490B-A362-6D809104942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2C6E48-98D9-4904-A75F-3AD5DB0A7A7B}"/>
              </a:ext>
            </a:extLst>
          </p:cNvPr>
          <p:cNvSpPr>
            <a:spLocks noGrp="1"/>
          </p:cNvSpPr>
          <p:nvPr>
            <p:ph type="dt" sz="half" idx="10"/>
          </p:nvPr>
        </p:nvSpPr>
        <p:spPr>
          <a:xfrm>
            <a:off x="548523" y="6082973"/>
            <a:ext cx="2057400" cy="365125"/>
          </a:xfrm>
        </p:spPr>
        <p:txBody>
          <a:bodyPr/>
          <a:lstStyle/>
          <a:p>
            <a:fld id="{2669E020-6B71-DA4E-A6CB-9DB5807DF425}" type="datetime1">
              <a:rPr lang="en-US" smtClean="0"/>
              <a:t>9/6/21</a:t>
            </a:fld>
            <a:endParaRPr lang="en-US"/>
          </a:p>
        </p:txBody>
      </p:sp>
      <p:sp>
        <p:nvSpPr>
          <p:cNvPr id="5" name="Slide Number Placeholder 4">
            <a:extLst>
              <a:ext uri="{FF2B5EF4-FFF2-40B4-BE49-F238E27FC236}">
                <a16:creationId xmlns:a16="http://schemas.microsoft.com/office/drawing/2014/main" id="{1BCFFD8A-32E5-40B9-AA39-C6D172B90B26}"/>
              </a:ext>
            </a:extLst>
          </p:cNvPr>
          <p:cNvSpPr>
            <a:spLocks noGrp="1"/>
          </p:cNvSpPr>
          <p:nvPr>
            <p:ph type="sldNum" sz="quarter" idx="12"/>
          </p:nvPr>
        </p:nvSpPr>
        <p:spPr>
          <a:xfrm>
            <a:off x="2940278" y="6082973"/>
            <a:ext cx="573268" cy="365125"/>
          </a:xfrm>
        </p:spPr>
        <p:txBody>
          <a:bodyPr/>
          <a:lstStyle/>
          <a:p>
            <a:fld id="{283C63E4-F9BE-C24A-B4FF-309EB18BA564}" type="slidenum">
              <a:rPr lang="en-US" smtClean="0"/>
              <a:pPr/>
              <a:t>‹#›</a:t>
            </a:fld>
            <a:endParaRPr lang="en-US" dirty="0"/>
          </a:p>
        </p:txBody>
      </p:sp>
      <p:pic>
        <p:nvPicPr>
          <p:cNvPr id="6" name="Picture 10">
            <a:extLst>
              <a:ext uri="{FF2B5EF4-FFF2-40B4-BE49-F238E27FC236}">
                <a16:creationId xmlns:a16="http://schemas.microsoft.com/office/drawing/2014/main" id="{E87A8A89-7BDB-4D66-9AC5-02F785A413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7517" y="5656082"/>
            <a:ext cx="1549138" cy="110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5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3A7E-48E9-4FB6-8E13-FFA2BA2CC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9DD33-9BC9-4349-A763-2DEC2D642FBF}"/>
              </a:ext>
            </a:extLst>
          </p:cNvPr>
          <p:cNvSpPr>
            <a:spLocks noGrp="1"/>
          </p:cNvSpPr>
          <p:nvPr>
            <p:ph type="dt" sz="half" idx="10"/>
          </p:nvPr>
        </p:nvSpPr>
        <p:spPr/>
        <p:txBody>
          <a:bodyPr/>
          <a:lstStyle/>
          <a:p>
            <a:fld id="{3DAE1B3E-9999-1E40-B671-35E865B1CFC0}" type="datetime1">
              <a:rPr lang="en-US" smtClean="0"/>
              <a:t>9/6/21</a:t>
            </a:fld>
            <a:endParaRPr lang="en-US"/>
          </a:p>
        </p:txBody>
      </p:sp>
      <p:sp>
        <p:nvSpPr>
          <p:cNvPr id="4" name="Footer Placeholder 3">
            <a:extLst>
              <a:ext uri="{FF2B5EF4-FFF2-40B4-BE49-F238E27FC236}">
                <a16:creationId xmlns:a16="http://schemas.microsoft.com/office/drawing/2014/main" id="{7ECC1FDA-0298-4DE8-82FE-8299C81B21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3EE127-F255-4C5F-BDBB-1FC1742756C3}"/>
              </a:ext>
            </a:extLst>
          </p:cNvPr>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3531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8648-F0DF-4930-BE3D-63A60E0C7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D5832-A560-4B83-B983-C524B4599CB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17207-913C-4223-9762-06D96D8B151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AA5D3-C64D-46F5-AE08-67C0210BF31F}"/>
              </a:ext>
            </a:extLst>
          </p:cNvPr>
          <p:cNvSpPr>
            <a:spLocks noGrp="1"/>
          </p:cNvSpPr>
          <p:nvPr>
            <p:ph type="dt" sz="half" idx="10"/>
          </p:nvPr>
        </p:nvSpPr>
        <p:spPr/>
        <p:txBody>
          <a:bodyPr/>
          <a:lstStyle/>
          <a:p>
            <a:fld id="{05BBEEE7-0DCE-B548-8205-6A4931714942}" type="datetime1">
              <a:rPr lang="en-US" smtClean="0"/>
              <a:t>9/6/21</a:t>
            </a:fld>
            <a:endParaRPr lang="en-US"/>
          </a:p>
        </p:txBody>
      </p:sp>
      <p:sp>
        <p:nvSpPr>
          <p:cNvPr id="6" name="Footer Placeholder 5">
            <a:extLst>
              <a:ext uri="{FF2B5EF4-FFF2-40B4-BE49-F238E27FC236}">
                <a16:creationId xmlns:a16="http://schemas.microsoft.com/office/drawing/2014/main" id="{742518EE-B4C5-4188-98BB-050B89FC3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F6345-19FD-4D98-A3D3-714B912BF5A8}"/>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24616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3F25-E03C-476F-9A1E-EC6D24269F8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98155F-F243-4049-BE8F-D0E4D160FC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BA12B0C-D48E-40BF-892D-46288350DC5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99878E-CD5C-4232-A767-C82609806FA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E97CD02-3996-4C38-9F81-FEC85F28535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F8B15E-D29F-4E84-816C-3524CAD397C9}"/>
              </a:ext>
            </a:extLst>
          </p:cNvPr>
          <p:cNvSpPr>
            <a:spLocks noGrp="1"/>
          </p:cNvSpPr>
          <p:nvPr>
            <p:ph type="dt" sz="half" idx="10"/>
          </p:nvPr>
        </p:nvSpPr>
        <p:spPr/>
        <p:txBody>
          <a:bodyPr/>
          <a:lstStyle/>
          <a:p>
            <a:fld id="{7A4208FE-C053-E440-99B6-1914913ECAF0}" type="datetime1">
              <a:rPr lang="en-US" smtClean="0"/>
              <a:t>9/6/21</a:t>
            </a:fld>
            <a:endParaRPr lang="en-US"/>
          </a:p>
        </p:txBody>
      </p:sp>
      <p:sp>
        <p:nvSpPr>
          <p:cNvPr id="8" name="Footer Placeholder 7">
            <a:extLst>
              <a:ext uri="{FF2B5EF4-FFF2-40B4-BE49-F238E27FC236}">
                <a16:creationId xmlns:a16="http://schemas.microsoft.com/office/drawing/2014/main" id="{E0253240-40E2-42F9-8132-17A839A12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BF7593-DB1E-4032-AD37-BA20CAE254F8}"/>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8355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A662-2661-449F-9ED8-F8FEEA296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7099F-7024-4854-B6AD-1B870929DDE9}"/>
              </a:ext>
            </a:extLst>
          </p:cNvPr>
          <p:cNvSpPr>
            <a:spLocks noGrp="1"/>
          </p:cNvSpPr>
          <p:nvPr>
            <p:ph type="dt" sz="half" idx="10"/>
          </p:nvPr>
        </p:nvSpPr>
        <p:spPr/>
        <p:txBody>
          <a:bodyPr/>
          <a:lstStyle/>
          <a:p>
            <a:fld id="{33629440-3147-334D-A0BF-23E041977868}" type="datetime1">
              <a:rPr lang="en-US" smtClean="0"/>
              <a:t>9/6/21</a:t>
            </a:fld>
            <a:endParaRPr lang="en-US"/>
          </a:p>
        </p:txBody>
      </p:sp>
      <p:sp>
        <p:nvSpPr>
          <p:cNvPr id="4" name="Footer Placeholder 3">
            <a:extLst>
              <a:ext uri="{FF2B5EF4-FFF2-40B4-BE49-F238E27FC236}">
                <a16:creationId xmlns:a16="http://schemas.microsoft.com/office/drawing/2014/main" id="{82869625-2550-4F83-BFE6-027CC6831E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B2631-B38E-4F26-8CA2-6A4BE222F60F}"/>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2112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8F4EE-2D8B-413B-91E0-E3B2308A94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414FC9-4BCD-4E39-8B03-F9DB67508B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0C4B1-2AA7-4EF4-B0A2-EBCF10ED956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D0816C-1096-984A-B7BD-6DAABF43D6D8}" type="datetime1">
              <a:rPr lang="en-US" smtClean="0"/>
              <a:t>9/6/21</a:t>
            </a:fld>
            <a:endParaRPr lang="en-US"/>
          </a:p>
        </p:txBody>
      </p:sp>
      <p:sp>
        <p:nvSpPr>
          <p:cNvPr id="5" name="Footer Placeholder 4">
            <a:extLst>
              <a:ext uri="{FF2B5EF4-FFF2-40B4-BE49-F238E27FC236}">
                <a16:creationId xmlns:a16="http://schemas.microsoft.com/office/drawing/2014/main" id="{EC760CC0-B735-4326-87B5-50E3F561C6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2895C2-911C-45B3-AFA8-A4CB63926D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179329337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2" r:id="rId3"/>
    <p:sldLayoutId id="2147483663" r:id="rId4"/>
    <p:sldLayoutId id="2147483674" r:id="rId5"/>
    <p:sldLayoutId id="214748367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7" r:id="rId15"/>
    <p:sldLayoutId id="2147483679" r:id="rId16"/>
    <p:sldLayoutId id="2147483680" r:id="rId17"/>
    <p:sldLayoutId id="2147483681" r:id="rId18"/>
    <p:sldLayoutId id="2147483682" r:id="rId19"/>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D77D-745F-034D-AC0E-71BF1A7A668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C2626-C0E4-4E48-B779-9BC8E573D8F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C94B7-ABC4-774D-850C-8793AD45EDD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A0E4C-A996-B246-B76B-A2D4A6452EA4}" type="datetimeFigureOut">
              <a:rPr lang="en-US" smtClean="0"/>
              <a:t>9/8/21</a:t>
            </a:fld>
            <a:endParaRPr lang="en-US"/>
          </a:p>
        </p:txBody>
      </p:sp>
      <p:sp>
        <p:nvSpPr>
          <p:cNvPr id="5" name="Footer Placeholder 4">
            <a:extLst>
              <a:ext uri="{FF2B5EF4-FFF2-40B4-BE49-F238E27FC236}">
                <a16:creationId xmlns:a16="http://schemas.microsoft.com/office/drawing/2014/main" id="{B07E0D8C-265B-7B44-8E2D-4356B48AC23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4FA99-F256-3A4F-96EF-003CE80F28E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D8C3C-B3E0-3C48-9FFB-4AF770DD9FC5}" type="slidenum">
              <a:rPr lang="en-US" smtClean="0"/>
              <a:t>‹#›</a:t>
            </a:fld>
            <a:endParaRPr lang="en-US"/>
          </a:p>
        </p:txBody>
      </p:sp>
    </p:spTree>
    <p:extLst>
      <p:ext uri="{BB962C8B-B14F-4D97-AF65-F5344CB8AC3E}">
        <p14:creationId xmlns:p14="http://schemas.microsoft.com/office/powerpoint/2010/main" val="530445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sasterstrategies.or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ventionweb.net/files/43291_sendaiframeworkfordrren.pdf" TargetMode="External"/><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preventionweb.net/files/resolutions/N15167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hyperlink" Target="https://www.internationaldisabilityalliance.org/node/1933"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hyperlink" Target="https://docs.google.com/forms/d/e/1FAIpQLSfpGjaReTUsDD0qGdWZDI3LlCLPW91iatDN0MY1_pHrrIiBPw/viewfor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p-americas.undrr.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hyperlink" Target="https://www.undrr.org/event/seventh-session-global-platform-disaster-risk-reduction-gp2022"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preventionweb.net/files/58486_dhakadeclaration2015ondisabilityand.pdf"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humanitariandisabilitycharter.org/the-charter/"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interagencystandingcommittee.org/iasc-task-team-inclusion-persons-disabilities-humanitarian-action/documents/iasc-guidelines"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internationaldisabilityalliance.org/drg#:~:text=You%20can%20join%20the%20group%20by%20filling%20this%20google%20form."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fdrr.org/sites/default/files/GFDRR%20Disability%20inclusion%20in%20DRM%20Brief_FO.pdf"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un.org/disabilitystrategy" TargetMode="External"/><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undocs.org/en/A/76/146"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un.org/millennium/declaration/ares552e.pdf"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urveygizmo.com/s3/5681967/Join-the-Global-Alliance" TargetMode="Externa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647" y="555683"/>
            <a:ext cx="7660244" cy="314844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4600" b="0" dirty="0">
              <a:solidFill>
                <a:schemeClr val="tx1"/>
              </a:solidFill>
              <a:latin typeface="+mn-lt"/>
            </a:endParaRPr>
          </a:p>
          <a:p>
            <a:pPr fontAlgn="ctr"/>
            <a:r>
              <a:rPr lang="en-US" sz="4200" dirty="0">
                <a:solidFill>
                  <a:schemeClr val="tx1"/>
                </a:solidFill>
              </a:rPr>
              <a:t>Global Disability Leadership Before, During and After Disasters… What’s Happening and How You Can Get Involved</a:t>
            </a:r>
          </a:p>
          <a:p>
            <a:endParaRPr lang="en-US" dirty="0">
              <a:solidFill>
                <a:schemeClr val="tx1"/>
              </a:solidFill>
            </a:endParaRPr>
          </a:p>
        </p:txBody>
      </p:sp>
      <p:sp>
        <p:nvSpPr>
          <p:cNvPr id="7" name="Title 1"/>
          <p:cNvSpPr txBox="1">
            <a:spLocks/>
          </p:cNvSpPr>
          <p:nvPr/>
        </p:nvSpPr>
        <p:spPr>
          <a:xfrm>
            <a:off x="390833" y="4920917"/>
            <a:ext cx="8229600" cy="114299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400" dirty="0">
                <a:solidFill>
                  <a:schemeClr val="tx1"/>
                </a:solidFill>
              </a:rPr>
              <a:t>Marcie Roth</a:t>
            </a:r>
          </a:p>
          <a:p>
            <a:r>
              <a:rPr lang="en-US" sz="2400" dirty="0">
                <a:solidFill>
                  <a:schemeClr val="tx1"/>
                </a:solidFill>
              </a:rPr>
              <a:t>Executive Director and CEO </a:t>
            </a:r>
          </a:p>
          <a:p>
            <a:r>
              <a:rPr lang="en-US" sz="2400" dirty="0">
                <a:solidFill>
                  <a:schemeClr val="tx1"/>
                </a:solidFill>
              </a:rPr>
              <a:t>World Institute on Disability</a:t>
            </a:r>
          </a:p>
          <a:p>
            <a:r>
              <a:rPr lang="en-US" sz="2400" dirty="0">
                <a:solidFill>
                  <a:schemeClr val="tx1"/>
                </a:solidFill>
                <a:hlinkClick r:id="rId3"/>
              </a:rPr>
              <a:t>www.wid.org</a:t>
            </a:r>
            <a:r>
              <a:rPr lang="en-US" sz="2400" dirty="0">
                <a:solidFill>
                  <a:schemeClr val="tx1"/>
                </a:solidFill>
              </a:rPr>
              <a:t> </a:t>
            </a:r>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12EFCBBF-C3C6-4E46-BF03-5449D2A65543}"/>
              </a:ext>
            </a:extLst>
          </p:cNvPr>
          <p:cNvPicPr>
            <a:picLocks noChangeAspect="1"/>
          </p:cNvPicPr>
          <p:nvPr/>
        </p:nvPicPr>
        <p:blipFill>
          <a:blip r:embed="rId4"/>
          <a:srcRect/>
          <a:stretch/>
        </p:blipFill>
        <p:spPr>
          <a:xfrm>
            <a:off x="3709259" y="3204126"/>
            <a:ext cx="1592748" cy="1592748"/>
          </a:xfrm>
          <a:prstGeom prst="rect">
            <a:avLst/>
          </a:prstGeom>
        </p:spPr>
      </p:pic>
    </p:spTree>
    <p:extLst>
      <p:ext uri="{BB962C8B-B14F-4D97-AF65-F5344CB8AC3E}">
        <p14:creationId xmlns:p14="http://schemas.microsoft.com/office/powerpoint/2010/main" val="96139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a:t>Sustainable Development Goals</a:t>
            </a:r>
          </a:p>
        </p:txBody>
      </p:sp>
      <p:sp>
        <p:nvSpPr>
          <p:cNvPr id="4" name="Rectangle 3">
            <a:extLst>
              <a:ext uri="{FF2B5EF4-FFF2-40B4-BE49-F238E27FC236}">
                <a16:creationId xmlns:a16="http://schemas.microsoft.com/office/drawing/2014/main" id="{D0140B6B-ABD0-0C45-9871-28CB608843E9}"/>
              </a:ext>
            </a:extLst>
          </p:cNvPr>
          <p:cNvSpPr/>
          <p:nvPr/>
        </p:nvSpPr>
        <p:spPr>
          <a:xfrm>
            <a:off x="1026367" y="2274838"/>
            <a:ext cx="7053943" cy="3046988"/>
          </a:xfrm>
          <a:prstGeom prst="rect">
            <a:avLst/>
          </a:prstGeom>
        </p:spPr>
        <p:txBody>
          <a:bodyPr wrap="square">
            <a:spAutoFit/>
          </a:bodyPr>
          <a:lstStyle/>
          <a:p>
            <a:r>
              <a:rPr lang="en-US" sz="2400" dirty="0">
                <a:solidFill>
                  <a:srgbClr val="4D5156"/>
                </a:solidFill>
                <a:latin typeface="Roboto" panose="02000000000000000000" pitchFamily="2" charset="0"/>
              </a:rPr>
              <a:t>The Sustainable Development Goals or Global Goals are a collection of 17 interlinked global goals designed to be a "blueprint to achieve a better and more sustainable future for all". </a:t>
            </a:r>
          </a:p>
          <a:p>
            <a:endParaRPr lang="en-US" sz="2400" dirty="0">
              <a:solidFill>
                <a:srgbClr val="4D5156"/>
              </a:solidFill>
              <a:latin typeface="Roboto" panose="02000000000000000000" pitchFamily="2" charset="0"/>
            </a:endParaRPr>
          </a:p>
          <a:p>
            <a:r>
              <a:rPr lang="en-US" sz="2400" dirty="0">
                <a:solidFill>
                  <a:srgbClr val="4D5156"/>
                </a:solidFill>
                <a:latin typeface="Roboto" panose="02000000000000000000" pitchFamily="2" charset="0"/>
              </a:rPr>
              <a:t>The SDGs were set up in 2015 by the United Nations General Assembly and are intended to be achieved by the year 2030.</a:t>
            </a:r>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0885DA4E-24E8-5143-B6CD-7CE770B229A8}"/>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215866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2030 Agenda for Sustainable Development</a:t>
            </a:r>
          </a:p>
        </p:txBody>
      </p:sp>
      <p:sp>
        <p:nvSpPr>
          <p:cNvPr id="3" name="Rectangle 2">
            <a:extLst>
              <a:ext uri="{FF2B5EF4-FFF2-40B4-BE49-F238E27FC236}">
                <a16:creationId xmlns:a16="http://schemas.microsoft.com/office/drawing/2014/main" id="{839F2872-4B5E-0E40-B860-DF04B9EFEE03}"/>
              </a:ext>
            </a:extLst>
          </p:cNvPr>
          <p:cNvSpPr/>
          <p:nvPr/>
        </p:nvSpPr>
        <p:spPr>
          <a:xfrm>
            <a:off x="765110" y="1548996"/>
            <a:ext cx="7750240" cy="4370427"/>
          </a:xfrm>
          <a:prstGeom prst="rect">
            <a:avLst/>
          </a:prstGeom>
        </p:spPr>
        <p:txBody>
          <a:bodyPr wrap="square">
            <a:spAutoFit/>
          </a:bodyPr>
          <a:lstStyle/>
          <a:p>
            <a:r>
              <a:rPr lang="en-US" sz="2800" dirty="0"/>
              <a:t>On 25 September 2015, world leaders adopted the 2030 Agenda</a:t>
            </a:r>
          </a:p>
          <a:p>
            <a:endParaRPr lang="en-US" sz="2800" dirty="0"/>
          </a:p>
          <a:p>
            <a:r>
              <a:rPr lang="en-US" sz="2800" dirty="0"/>
              <a:t>“</a:t>
            </a:r>
            <a:r>
              <a:rPr lang="en-US" sz="2800" i="1" dirty="0"/>
              <a:t>It was the first time in human history that we as human beings reached consensus on the future of development.”</a:t>
            </a:r>
            <a:r>
              <a:rPr lang="en-US" sz="2400" i="1" dirty="0"/>
              <a:t> </a:t>
            </a:r>
          </a:p>
          <a:p>
            <a:pPr lvl="1"/>
            <a:r>
              <a:rPr lang="en-US" sz="2200" dirty="0"/>
              <a:t>	– UN DESA’s Under-Secretary-General Wu </a:t>
            </a:r>
            <a:r>
              <a:rPr lang="en-US" sz="2200" dirty="0" err="1"/>
              <a:t>Hongbo</a:t>
            </a:r>
            <a:r>
              <a:rPr lang="en-US" sz="2600" dirty="0"/>
              <a:t> </a:t>
            </a:r>
          </a:p>
          <a:p>
            <a:endParaRPr lang="en-US" sz="2800" dirty="0"/>
          </a:p>
          <a:p>
            <a:r>
              <a:rPr lang="en-US" sz="2800" dirty="0"/>
              <a:t>“We could be the first generation to succeed in ending poverty everywhere”.</a:t>
            </a:r>
            <a:endParaRPr lang="en-US" sz="2800" dirty="0">
              <a:ea typeface="Arial"/>
              <a:cs typeface="Arial"/>
              <a:sym typeface="Arial"/>
            </a:endParaRP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60F1F2F0-76F5-2342-A9D9-F3AEEF10EFDF}"/>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217701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Universal Ambition vs. National Ownership</a:t>
            </a:r>
          </a:p>
        </p:txBody>
      </p:sp>
      <p:sp>
        <p:nvSpPr>
          <p:cNvPr id="3" name="Rectangle 2">
            <a:extLst>
              <a:ext uri="{FF2B5EF4-FFF2-40B4-BE49-F238E27FC236}">
                <a16:creationId xmlns:a16="http://schemas.microsoft.com/office/drawing/2014/main" id="{839F2872-4B5E-0E40-B860-DF04B9EFEE03}"/>
              </a:ext>
            </a:extLst>
          </p:cNvPr>
          <p:cNvSpPr/>
          <p:nvPr/>
        </p:nvSpPr>
        <p:spPr>
          <a:xfrm>
            <a:off x="765110" y="1548996"/>
            <a:ext cx="7750240" cy="4832092"/>
          </a:xfrm>
          <a:prstGeom prst="rect">
            <a:avLst/>
          </a:prstGeom>
        </p:spPr>
        <p:txBody>
          <a:bodyPr wrap="square">
            <a:spAutoFit/>
          </a:bodyPr>
          <a:lstStyle/>
          <a:p>
            <a:r>
              <a:rPr lang="en-GB" sz="2800" dirty="0"/>
              <a:t>The Declaration defines the concept of national ownership as a counterweight to its universality, which is reflected and reinforced throughout the entire Agenda:</a:t>
            </a:r>
          </a:p>
          <a:p>
            <a:endParaRPr lang="en-GB" sz="2800" dirty="0"/>
          </a:p>
          <a:p>
            <a:r>
              <a:rPr lang="en-GB" sz="2800" dirty="0"/>
              <a:t>“This is an Agenda of unprecedented scope and significance.</a:t>
            </a:r>
            <a:r>
              <a:rPr lang="en-US" sz="2800" dirty="0"/>
              <a:t> </a:t>
            </a:r>
            <a:r>
              <a:rPr lang="en-GB" sz="2800" dirty="0"/>
              <a:t>It is accepted by all countries and is applicable to all, taking into account different national realities, capacities and levels of development and respecting national policies and priorities” (para 5)</a:t>
            </a:r>
            <a:endParaRPr lang="en-US" sz="2800" dirty="0"/>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866B23EE-C308-D640-9102-1BDF90E4B2D7}"/>
              </a:ext>
            </a:extLst>
          </p:cNvPr>
          <p:cNvPicPr>
            <a:picLocks noChangeAspect="1"/>
          </p:cNvPicPr>
          <p:nvPr/>
        </p:nvPicPr>
        <p:blipFill>
          <a:blip r:embed="rId2"/>
          <a:srcRect/>
          <a:stretch/>
        </p:blipFill>
        <p:spPr>
          <a:xfrm>
            <a:off x="7892363" y="5749870"/>
            <a:ext cx="891375" cy="891375"/>
          </a:xfrm>
          <a:prstGeom prst="rect">
            <a:avLst/>
          </a:prstGeom>
        </p:spPr>
      </p:pic>
    </p:spTree>
    <p:extLst>
      <p:ext uri="{BB962C8B-B14F-4D97-AF65-F5344CB8AC3E}">
        <p14:creationId xmlns:p14="http://schemas.microsoft.com/office/powerpoint/2010/main" val="51499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a:t>“Vulnerable”</a:t>
            </a:r>
          </a:p>
        </p:txBody>
      </p:sp>
      <p:sp>
        <p:nvSpPr>
          <p:cNvPr id="3" name="Rectangle 2">
            <a:extLst>
              <a:ext uri="{FF2B5EF4-FFF2-40B4-BE49-F238E27FC236}">
                <a16:creationId xmlns:a16="http://schemas.microsoft.com/office/drawing/2014/main" id="{A1CAB751-3921-4C4C-BB08-706D62E5799A}"/>
              </a:ext>
            </a:extLst>
          </p:cNvPr>
          <p:cNvSpPr/>
          <p:nvPr/>
        </p:nvSpPr>
        <p:spPr>
          <a:xfrm>
            <a:off x="628650" y="1505397"/>
            <a:ext cx="7886700" cy="5109091"/>
          </a:xfrm>
          <a:prstGeom prst="rect">
            <a:avLst/>
          </a:prstGeom>
        </p:spPr>
        <p:txBody>
          <a:bodyPr wrap="square">
            <a:spAutoFit/>
          </a:bodyPr>
          <a:lstStyle/>
          <a:p>
            <a:r>
              <a:rPr lang="en-GB" sz="2800" dirty="0"/>
              <a:t>Including persons with disabilities among vulnerable people means that whenever ‘vulnerable’ is referenced throughout the Agenda (18 times), these provisions directly apply to persons with disabilities. </a:t>
            </a:r>
          </a:p>
          <a:p>
            <a:endParaRPr lang="en-GB" sz="2800" dirty="0"/>
          </a:p>
          <a:p>
            <a:r>
              <a:rPr lang="en-US" sz="2800" dirty="0"/>
              <a:t>The disability movement does not promote the term “vulnerable,” but this term was broadly accepted by governments at the UN. Due to the political sensitivity of the 2030 Agenda negotiations, it was determined by some that it was not possible to change this term.</a:t>
            </a:r>
          </a:p>
          <a:p>
            <a:endParaRPr lang="en-GB"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5C8628A7-64B1-B245-831B-8A4D186C203D}"/>
              </a:ext>
            </a:extLst>
          </p:cNvPr>
          <p:cNvPicPr>
            <a:picLocks noChangeAspect="1"/>
          </p:cNvPicPr>
          <p:nvPr/>
        </p:nvPicPr>
        <p:blipFill>
          <a:blip r:embed="rId2"/>
          <a:srcRect/>
          <a:stretch/>
        </p:blipFill>
        <p:spPr>
          <a:xfrm>
            <a:off x="7857641" y="5715148"/>
            <a:ext cx="926098" cy="926098"/>
          </a:xfrm>
          <a:prstGeom prst="rect">
            <a:avLst/>
          </a:prstGeom>
        </p:spPr>
      </p:pic>
    </p:spTree>
    <p:extLst>
      <p:ext uri="{BB962C8B-B14F-4D97-AF65-F5344CB8AC3E}">
        <p14:creationId xmlns:p14="http://schemas.microsoft.com/office/powerpoint/2010/main" val="326320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500" dirty="0"/>
              <a:t>Comparing the Millennium Development Goals and the 2030 Agenda</a:t>
            </a:r>
          </a:p>
        </p:txBody>
      </p:sp>
      <p:graphicFrame>
        <p:nvGraphicFramePr>
          <p:cNvPr id="4" name="Content Placeholder 4">
            <a:extLst>
              <a:ext uri="{FF2B5EF4-FFF2-40B4-BE49-F238E27FC236}">
                <a16:creationId xmlns:a16="http://schemas.microsoft.com/office/drawing/2014/main" id="{40A5AC28-BC45-2949-A3FC-D986B0E2440A}"/>
              </a:ext>
            </a:extLst>
          </p:cNvPr>
          <p:cNvGraphicFramePr>
            <a:graphicFrameLocks/>
          </p:cNvGraphicFramePr>
          <p:nvPr>
            <p:extLst>
              <p:ext uri="{D42A27DB-BD31-4B8C-83A1-F6EECF244321}">
                <p14:modId xmlns:p14="http://schemas.microsoft.com/office/powerpoint/2010/main" val="502274607"/>
              </p:ext>
            </p:extLst>
          </p:nvPr>
        </p:nvGraphicFramePr>
        <p:xfrm>
          <a:off x="214312" y="1288017"/>
          <a:ext cx="8715376" cy="4442629"/>
        </p:xfrm>
        <a:graphic>
          <a:graphicData uri="http://schemas.openxmlformats.org/drawingml/2006/table">
            <a:tbl>
              <a:tblPr firstRow="1" firstCol="1" bandRow="1"/>
              <a:tblGrid>
                <a:gridCol w="2814637">
                  <a:extLst>
                    <a:ext uri="{9D8B030D-6E8A-4147-A177-3AD203B41FA5}">
                      <a16:colId xmlns:a16="http://schemas.microsoft.com/office/drawing/2014/main" val="20000"/>
                    </a:ext>
                  </a:extLst>
                </a:gridCol>
                <a:gridCol w="5900739">
                  <a:extLst>
                    <a:ext uri="{9D8B030D-6E8A-4147-A177-3AD203B41FA5}">
                      <a16:colId xmlns:a16="http://schemas.microsoft.com/office/drawing/2014/main" val="20001"/>
                    </a:ext>
                  </a:extLst>
                </a:gridCol>
              </a:tblGrid>
              <a:tr h="218907">
                <a:tc>
                  <a:txBody>
                    <a:bodyPr/>
                    <a:lstStyle/>
                    <a:p>
                      <a:pPr marL="0" marR="0" algn="ctr">
                        <a:spcBef>
                          <a:spcPts val="0"/>
                        </a:spcBef>
                        <a:spcAft>
                          <a:spcPts val="0"/>
                        </a:spcAft>
                      </a:pPr>
                      <a:r>
                        <a:rPr lang="en-US" sz="1700" b="1" dirty="0">
                          <a:solidFill>
                            <a:schemeClr val="tx1"/>
                          </a:solidFill>
                          <a:effectLst/>
                          <a:latin typeface="+mj-lt"/>
                          <a:ea typeface="ＭＳ 明朝" charset="-128"/>
                          <a:cs typeface="Times New Roman" charset="0"/>
                        </a:rPr>
                        <a:t>Millennium Development Goals (MDGs)</a:t>
                      </a:r>
                      <a:endParaRPr lang="en-US" sz="1700" dirty="0">
                        <a:solidFill>
                          <a:schemeClr val="tx1"/>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1" dirty="0">
                          <a:solidFill>
                            <a:schemeClr val="tx1"/>
                          </a:solidFill>
                          <a:effectLst/>
                          <a:latin typeface="+mj-lt"/>
                          <a:ea typeface="ＭＳ 明朝" charset="-128"/>
                          <a:cs typeface="Times New Roman" charset="0"/>
                        </a:rPr>
                        <a:t>2030 Agenda</a:t>
                      </a:r>
                      <a:endParaRPr lang="en-US" sz="1700" dirty="0">
                        <a:solidFill>
                          <a:schemeClr val="tx1"/>
                        </a:solidFill>
                        <a:effectLst/>
                        <a:latin typeface="+mj-lt"/>
                        <a:ea typeface="ＭＳ 明朝" charset="-128"/>
                        <a:cs typeface="Times New Roman" charset="0"/>
                      </a:endParaRPr>
                    </a:p>
                    <a:p>
                      <a:pPr marL="0" marR="0">
                        <a:spcBef>
                          <a:spcPts val="0"/>
                        </a:spcBef>
                        <a:spcAft>
                          <a:spcPts val="0"/>
                        </a:spcAft>
                        <a:tabLst>
                          <a:tab pos="740410" algn="l"/>
                        </a:tabLst>
                      </a:pPr>
                      <a:r>
                        <a:rPr lang="en-US" sz="1700" b="1" dirty="0">
                          <a:solidFill>
                            <a:schemeClr val="tx1"/>
                          </a:solidFill>
                          <a:effectLst/>
                          <a:latin typeface="+mj-lt"/>
                          <a:ea typeface="ＭＳ 明朝" charset="-128"/>
                          <a:cs typeface="Times New Roman" charset="0"/>
                        </a:rPr>
                        <a:t>	</a:t>
                      </a:r>
                      <a:endParaRPr lang="en-US" sz="1700" dirty="0">
                        <a:solidFill>
                          <a:schemeClr val="tx1"/>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61806">
                <a:tc>
                  <a:txBody>
                    <a:bodyPr/>
                    <a:lstStyle/>
                    <a:p>
                      <a:pPr marL="0" marR="0" algn="ctr">
                        <a:spcBef>
                          <a:spcPts val="0"/>
                        </a:spcBef>
                        <a:spcAft>
                          <a:spcPts val="0"/>
                        </a:spcAft>
                      </a:pPr>
                      <a:r>
                        <a:rPr lang="en-US" sz="1700" dirty="0">
                          <a:solidFill>
                            <a:schemeClr val="tx1"/>
                          </a:solidFill>
                          <a:effectLst/>
                          <a:latin typeface="+mj-lt"/>
                          <a:ea typeface="ＭＳ 明朝" charset="-128"/>
                          <a:cs typeface="Times New Roman" charset="0"/>
                        </a:rPr>
                        <a:t>Adopted in 2000 and end in 2015</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a:solidFill>
                            <a:schemeClr val="tx1"/>
                          </a:solidFill>
                          <a:effectLst/>
                          <a:latin typeface="+mj-lt"/>
                          <a:ea typeface="ＭＳ 明朝" charset="-128"/>
                          <a:cs typeface="Times New Roman" charset="0"/>
                        </a:rPr>
                        <a:t>Adopted in 2015 and end in 2030</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60172">
                <a:tc>
                  <a:txBody>
                    <a:bodyPr/>
                    <a:lstStyle/>
                    <a:p>
                      <a:pPr marL="0" marR="0" algn="ctr">
                        <a:spcBef>
                          <a:spcPts val="0"/>
                        </a:spcBef>
                        <a:spcAft>
                          <a:spcPts val="0"/>
                        </a:spcAft>
                      </a:pPr>
                      <a:r>
                        <a:rPr lang="en-US" sz="1700" dirty="0">
                          <a:solidFill>
                            <a:schemeClr val="tx1"/>
                          </a:solidFill>
                          <a:effectLst/>
                          <a:latin typeface="+mj-lt"/>
                          <a:ea typeface="ＭＳ 明朝" charset="-128"/>
                          <a:cs typeface="Times New Roman" charset="0"/>
                        </a:rPr>
                        <a:t>Focus on developing 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chemeClr val="tx1"/>
                          </a:solidFill>
                          <a:effectLst/>
                          <a:latin typeface="+mj-lt"/>
                          <a:ea typeface="ＭＳ 明朝" charset="-128"/>
                          <a:cs typeface="Times New Roman" charset="0"/>
                        </a:rPr>
                        <a:t>Universal, applies to all 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40257">
                <a:tc>
                  <a:txBody>
                    <a:bodyPr/>
                    <a:lstStyle/>
                    <a:p>
                      <a:pPr marL="0" marR="0" algn="ctr">
                        <a:spcBef>
                          <a:spcPts val="0"/>
                        </a:spcBef>
                        <a:spcAft>
                          <a:spcPts val="0"/>
                        </a:spcAft>
                      </a:pPr>
                      <a:r>
                        <a:rPr lang="en-US" sz="1700" dirty="0">
                          <a:solidFill>
                            <a:schemeClr val="tx1"/>
                          </a:solidFill>
                          <a:effectLst/>
                          <a:latin typeface="+mj-lt"/>
                          <a:ea typeface="ＭＳ 明朝" charset="-128"/>
                          <a:cs typeface="Times New Roman" charset="0"/>
                        </a:rPr>
                        <a:t>To reduce extreme poverty</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mj-lt"/>
                          <a:ea typeface="ＭＳ 明朝" charset="-128"/>
                          <a:cs typeface="Times New Roman" charset="0"/>
                        </a:rPr>
                        <a:t>To eradicate poverty in all its forms and</a:t>
                      </a:r>
                      <a:r>
                        <a:rPr lang="en-US" sz="1700" baseline="0" dirty="0">
                          <a:solidFill>
                            <a:schemeClr val="tx1"/>
                          </a:solidFill>
                          <a:effectLst/>
                          <a:latin typeface="+mj-lt"/>
                          <a:ea typeface="ＭＳ 明朝" charset="-128"/>
                          <a:cs typeface="Times New Roman" charset="0"/>
                        </a:rPr>
                        <a:t> and to realize economic empowerment through sustainable development</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61806">
                <a:tc>
                  <a:txBody>
                    <a:bodyPr/>
                    <a:lstStyle/>
                    <a:p>
                      <a:pPr marL="0" marR="0" algn="ctr">
                        <a:spcBef>
                          <a:spcPts val="0"/>
                        </a:spcBef>
                        <a:spcAft>
                          <a:spcPts val="0"/>
                        </a:spcAft>
                      </a:pPr>
                      <a:r>
                        <a:rPr lang="en-US" sz="1700" dirty="0">
                          <a:solidFill>
                            <a:schemeClr val="tx1"/>
                          </a:solidFill>
                          <a:effectLst/>
                          <a:latin typeface="+mj-lt"/>
                          <a:ea typeface="ＭＳ 明朝" charset="-128"/>
                          <a:cs typeface="Times New Roman" charset="0"/>
                        </a:rPr>
                        <a:t>8 goals and 18 targets with 48 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chemeClr val="tx1"/>
                          </a:solidFill>
                          <a:effectLst/>
                          <a:latin typeface="+mj-lt"/>
                          <a:ea typeface="ＭＳ 明朝" charset="-128"/>
                          <a:cs typeface="Times New Roman" charset="0"/>
                        </a:rPr>
                        <a:t>17 goals and 169 targets with 231 global 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00428">
                <a:tc>
                  <a:txBody>
                    <a:bodyPr/>
                    <a:lstStyle/>
                    <a:p>
                      <a:pPr marL="0" marR="0" algn="ctr">
                        <a:spcBef>
                          <a:spcPts val="0"/>
                        </a:spcBef>
                        <a:spcAft>
                          <a:spcPts val="0"/>
                        </a:spcAft>
                      </a:pPr>
                      <a:r>
                        <a:rPr lang="en-US" sz="1700" b="1" dirty="0">
                          <a:solidFill>
                            <a:schemeClr val="tx1"/>
                          </a:solidFill>
                          <a:effectLst/>
                          <a:latin typeface="+mj-lt"/>
                          <a:ea typeface="ＭＳ 明朝" charset="-128"/>
                          <a:cs typeface="Times New Roman" charset="0"/>
                        </a:rPr>
                        <a:t>No references to persons with disabilities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0" dirty="0">
                          <a:solidFill>
                            <a:schemeClr val="tx1"/>
                          </a:solidFill>
                          <a:effectLst/>
                          <a:latin typeface="+mj-lt"/>
                          <a:ea typeface="ＭＳ 明朝" charset="-128"/>
                          <a:cs typeface="Times New Roman" charset="0"/>
                        </a:rPr>
                        <a:t>7 references in SDGs: </a:t>
                      </a:r>
                      <a:r>
                        <a:rPr lang="en-US" sz="1700" dirty="0">
                          <a:solidFill>
                            <a:schemeClr val="tx1"/>
                          </a:solidFill>
                          <a:effectLst/>
                          <a:latin typeface="+mj-lt"/>
                          <a:ea typeface="ＭＳ 明朝" charset="-128"/>
                          <a:cs typeface="Times New Roman" charset="0"/>
                        </a:rPr>
                        <a:t>education (2), employment, reducing inequalities, inclusive cities (2), disaggregation of data by disability</a:t>
                      </a:r>
                    </a:p>
                    <a:p>
                      <a:pPr marL="0" marR="0" algn="ctr">
                        <a:spcBef>
                          <a:spcPts val="0"/>
                        </a:spcBef>
                        <a:spcAft>
                          <a:spcPts val="0"/>
                        </a:spcAft>
                      </a:pPr>
                      <a:r>
                        <a:rPr lang="en-US" sz="1700" dirty="0">
                          <a:solidFill>
                            <a:schemeClr val="tx1"/>
                          </a:solidFill>
                          <a:effectLst/>
                          <a:latin typeface="+mj-lt"/>
                          <a:ea typeface="ＭＳ 明朝" charset="-128"/>
                          <a:cs typeface="Times New Roman" charset="0"/>
                        </a:rPr>
                        <a:t>(</a:t>
                      </a:r>
                      <a:r>
                        <a:rPr lang="en-US" sz="1700" b="1" dirty="0">
                          <a:solidFill>
                            <a:schemeClr val="tx1"/>
                          </a:solidFill>
                          <a:effectLst/>
                          <a:latin typeface="+mj-lt"/>
                          <a:ea typeface="ＭＳ 明朝" charset="-128"/>
                          <a:cs typeface="Times New Roman" charset="0"/>
                        </a:rPr>
                        <a:t>All together 11 in Agenda 2030</a:t>
                      </a:r>
                      <a:r>
                        <a:rPr lang="en-US" sz="1700" dirty="0">
                          <a:solidFill>
                            <a:schemeClr val="tx1"/>
                          </a:solidFill>
                          <a:effectLst/>
                          <a:latin typeface="+mj-lt"/>
                          <a:ea typeface="ＭＳ 明朝" charset="-128"/>
                          <a:cs typeface="Times New Roman" charset="0"/>
                        </a:rPr>
                        <a:t> and 9 in global 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DAB63F0C-CD2D-DC44-B12A-56EEC99E698C}"/>
              </a:ext>
            </a:extLst>
          </p:cNvPr>
          <p:cNvSpPr txBox="1"/>
          <p:nvPr/>
        </p:nvSpPr>
        <p:spPr>
          <a:xfrm>
            <a:off x="628650" y="6257925"/>
            <a:ext cx="3223639" cy="369332"/>
          </a:xfrm>
          <a:prstGeom prst="rect">
            <a:avLst/>
          </a:prstGeom>
          <a:noFill/>
        </p:spPr>
        <p:txBody>
          <a:bodyPr wrap="none" rtlCol="0">
            <a:spAutoFit/>
          </a:bodyPr>
          <a:lstStyle/>
          <a:p>
            <a:r>
              <a:rPr lang="en-US" dirty="0"/>
              <a:t>- International Disability Alliance</a:t>
            </a:r>
          </a:p>
        </p:txBody>
      </p:sp>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F555472C-4702-0F40-9C99-7A36C426A128}"/>
              </a:ext>
            </a:extLst>
          </p:cNvPr>
          <p:cNvPicPr>
            <a:picLocks noChangeAspect="1"/>
          </p:cNvPicPr>
          <p:nvPr/>
        </p:nvPicPr>
        <p:blipFill>
          <a:blip r:embed="rId2"/>
          <a:srcRect/>
          <a:stretch/>
        </p:blipFill>
        <p:spPr>
          <a:xfrm>
            <a:off x="7873139" y="5730646"/>
            <a:ext cx="910600" cy="910600"/>
          </a:xfrm>
          <a:prstGeom prst="rect">
            <a:avLst/>
          </a:prstGeom>
        </p:spPr>
      </p:pic>
    </p:spTree>
    <p:extLst>
      <p:ext uri="{BB962C8B-B14F-4D97-AF65-F5344CB8AC3E}">
        <p14:creationId xmlns:p14="http://schemas.microsoft.com/office/powerpoint/2010/main" val="265083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500" dirty="0"/>
              <a:t>The 5 Ps of Sustainable Development</a:t>
            </a:r>
          </a:p>
        </p:txBody>
      </p:sp>
      <p:sp>
        <p:nvSpPr>
          <p:cNvPr id="5" name="TextBox 4">
            <a:extLst>
              <a:ext uri="{FF2B5EF4-FFF2-40B4-BE49-F238E27FC236}">
                <a16:creationId xmlns:a16="http://schemas.microsoft.com/office/drawing/2014/main" id="{DAB63F0C-CD2D-DC44-B12A-56EEC99E698C}"/>
              </a:ext>
            </a:extLst>
          </p:cNvPr>
          <p:cNvSpPr txBox="1"/>
          <p:nvPr/>
        </p:nvSpPr>
        <p:spPr>
          <a:xfrm>
            <a:off x="628650" y="6257925"/>
            <a:ext cx="3692421" cy="369332"/>
          </a:xfrm>
          <a:prstGeom prst="rect">
            <a:avLst/>
          </a:prstGeom>
          <a:noFill/>
        </p:spPr>
        <p:txBody>
          <a:bodyPr wrap="none" rtlCol="0">
            <a:spAutoFit/>
          </a:bodyPr>
          <a:lstStyle/>
          <a:p>
            <a:r>
              <a:rPr lang="en-US" dirty="0">
                <a:solidFill>
                  <a:srgbClr val="2C4A8E"/>
                </a:solidFill>
              </a:rPr>
              <a:t>- UN: </a:t>
            </a:r>
            <a:r>
              <a:rPr lang="en-US" dirty="0" err="1">
                <a:solidFill>
                  <a:srgbClr val="2C4A8E"/>
                </a:solidFill>
              </a:rPr>
              <a:t>sustainabledevelopment.un.org</a:t>
            </a:r>
            <a:endParaRPr lang="en-US" dirty="0"/>
          </a:p>
        </p:txBody>
      </p:sp>
      <p:pic>
        <p:nvPicPr>
          <p:cNvPr id="6" name="Shape 107" descr="People, Prosperity, Peace, Partnership and Planet - the five sections are linked together in an interconnected circle surrounding 'Sustainable Development'. People, End poverty and hunger in all forms and ensure dignity and equality. Prosperity, Ensure prosperous and fulfiling lives in harmony with nature. Peace, Foster peaceful, just and inclusive societies. Partnership, Implement the agenda through a solid global partnership. Planet, Protect our plant's natural resources and claimate for future generations." title="5 Ps of Sustainable Development">
            <a:extLst>
              <a:ext uri="{FF2B5EF4-FFF2-40B4-BE49-F238E27FC236}">
                <a16:creationId xmlns:a16="http://schemas.microsoft.com/office/drawing/2014/main" id="{34A4CF3D-DBF1-4344-8FAB-CF58FD5A650E}"/>
              </a:ext>
            </a:extLst>
          </p:cNvPr>
          <p:cNvPicPr preferRelativeResize="0"/>
          <p:nvPr/>
        </p:nvPicPr>
        <p:blipFill rotWithShape="1">
          <a:blip r:embed="rId2">
            <a:alphaModFix/>
          </a:blip>
          <a:srcRect/>
          <a:stretch/>
        </p:blipFill>
        <p:spPr>
          <a:xfrm>
            <a:off x="1935861" y="1208271"/>
            <a:ext cx="5090582" cy="5163654"/>
          </a:xfrm>
          <a:prstGeom prst="rect">
            <a:avLst/>
          </a:prstGeom>
          <a:noFill/>
          <a:ln>
            <a:noFill/>
          </a:ln>
        </p:spPr>
      </p:pic>
      <p:pic>
        <p:nvPicPr>
          <p:cNvPr id="7" name="Picture 6" descr="World Institute on Disability Logo - Large block letters &quot;WID&quot;, with a graphic of a world globe over the letter W. ">
            <a:extLst>
              <a:ext uri="{FF2B5EF4-FFF2-40B4-BE49-F238E27FC236}">
                <a16:creationId xmlns:a16="http://schemas.microsoft.com/office/drawing/2014/main" id="{A24E8C77-02FC-6346-8313-26EE0C471DCD}"/>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345779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a:t>Sustainable Development</a:t>
            </a:r>
          </a:p>
        </p:txBody>
      </p:sp>
      <p:sp>
        <p:nvSpPr>
          <p:cNvPr id="3" name="Rectangle 2">
            <a:extLst>
              <a:ext uri="{FF2B5EF4-FFF2-40B4-BE49-F238E27FC236}">
                <a16:creationId xmlns:a16="http://schemas.microsoft.com/office/drawing/2014/main" id="{BD47AFCE-995C-0246-AD79-FC7ED0D19F84}"/>
              </a:ext>
            </a:extLst>
          </p:cNvPr>
          <p:cNvSpPr/>
          <p:nvPr/>
        </p:nvSpPr>
        <p:spPr>
          <a:xfrm>
            <a:off x="1566407" y="2150977"/>
            <a:ext cx="6011186" cy="3600986"/>
          </a:xfrm>
          <a:prstGeom prst="rect">
            <a:avLst/>
          </a:prstGeom>
        </p:spPr>
        <p:txBody>
          <a:bodyPr wrap="square">
            <a:spAutoFit/>
          </a:bodyPr>
          <a:lstStyle/>
          <a:p>
            <a:r>
              <a:rPr lang="en-GB" sz="2400" dirty="0"/>
              <a:t>“</a:t>
            </a:r>
            <a:r>
              <a:rPr lang="en-GB" sz="2400" u="sng" dirty="0"/>
              <a:t>Sustainable development </a:t>
            </a:r>
            <a:r>
              <a:rPr lang="en-GB" sz="2400" dirty="0"/>
              <a:t>recognizes that </a:t>
            </a:r>
            <a:r>
              <a:rPr lang="en-GB" sz="2400" b="1" dirty="0"/>
              <a:t>eradicating poverty</a:t>
            </a:r>
            <a:r>
              <a:rPr lang="en-GB" sz="2400" dirty="0"/>
              <a:t> in all its forms and dimensions, </a:t>
            </a:r>
            <a:r>
              <a:rPr lang="en-GB" sz="2400" b="1" dirty="0"/>
              <a:t>combating inequality </a:t>
            </a:r>
            <a:r>
              <a:rPr lang="en-GB" sz="2400" dirty="0"/>
              <a:t>within and among countries, </a:t>
            </a:r>
            <a:r>
              <a:rPr lang="en-GB" sz="2400" b="1" dirty="0"/>
              <a:t>preserving the planet</a:t>
            </a:r>
            <a:r>
              <a:rPr lang="en-GB" sz="2400" dirty="0"/>
              <a:t>, creating </a:t>
            </a:r>
            <a:r>
              <a:rPr lang="en-GB" sz="2400" b="1" dirty="0"/>
              <a:t>sustained, inclusive and sustainable economic growth </a:t>
            </a:r>
            <a:r>
              <a:rPr lang="en-GB" sz="2400" dirty="0"/>
              <a:t>and fostering </a:t>
            </a:r>
            <a:r>
              <a:rPr lang="en-GB" sz="2400" b="1" dirty="0"/>
              <a:t>social inclusion </a:t>
            </a:r>
            <a:r>
              <a:rPr lang="en-GB" sz="2400" dirty="0"/>
              <a:t>are </a:t>
            </a:r>
            <a:r>
              <a:rPr lang="en-GB" sz="2400" u="sng" dirty="0"/>
              <a:t>linked to each other and are interdependent</a:t>
            </a:r>
            <a:r>
              <a:rPr lang="en-GB" sz="2400" dirty="0"/>
              <a:t>.” </a:t>
            </a:r>
          </a:p>
          <a:p>
            <a:r>
              <a:rPr lang="en-GB" sz="2400" dirty="0"/>
              <a:t>		</a:t>
            </a:r>
            <a:r>
              <a:rPr lang="en-GB" dirty="0"/>
              <a:t>	</a:t>
            </a:r>
          </a:p>
          <a:p>
            <a:r>
              <a:rPr lang="en-GB" sz="1200" dirty="0"/>
              <a:t>- 2030 Agenda, Art. 13</a:t>
            </a:r>
            <a:endParaRPr lang="en-US" sz="1200" b="1"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45AC832B-5B31-D648-A7B4-8715DBDCBAC3}"/>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153979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Disability Connections to Goals &amp; Targets</a:t>
            </a:r>
          </a:p>
        </p:txBody>
      </p:sp>
      <p:sp>
        <p:nvSpPr>
          <p:cNvPr id="3" name="Rectangle 2">
            <a:extLst>
              <a:ext uri="{FF2B5EF4-FFF2-40B4-BE49-F238E27FC236}">
                <a16:creationId xmlns:a16="http://schemas.microsoft.com/office/drawing/2014/main" id="{E86F9893-B049-BE4A-AD62-0B6806714E25}"/>
              </a:ext>
            </a:extLst>
          </p:cNvPr>
          <p:cNvSpPr/>
          <p:nvPr/>
        </p:nvSpPr>
        <p:spPr>
          <a:xfrm>
            <a:off x="628650" y="6132542"/>
            <a:ext cx="8555063" cy="400110"/>
          </a:xfrm>
          <a:prstGeom prst="rect">
            <a:avLst/>
          </a:prstGeom>
        </p:spPr>
        <p:txBody>
          <a:bodyPr wrap="square">
            <a:spAutoFit/>
          </a:bodyPr>
          <a:lstStyle/>
          <a:p>
            <a:endParaRPr lang="en-US" sz="1000" dirty="0"/>
          </a:p>
          <a:p>
            <a:r>
              <a:rPr lang="en-US" sz="1000" dirty="0"/>
              <a:t>-International Disability Alliance</a:t>
            </a:r>
          </a:p>
        </p:txBody>
      </p:sp>
      <p:sp>
        <p:nvSpPr>
          <p:cNvPr id="5" name="TextBox 4">
            <a:extLst>
              <a:ext uri="{FF2B5EF4-FFF2-40B4-BE49-F238E27FC236}">
                <a16:creationId xmlns:a16="http://schemas.microsoft.com/office/drawing/2014/main" id="{7B0BA3DA-4FE8-BA4E-893D-B942541552AA}"/>
              </a:ext>
            </a:extLst>
          </p:cNvPr>
          <p:cNvSpPr txBox="1"/>
          <p:nvPr/>
        </p:nvSpPr>
        <p:spPr>
          <a:xfrm>
            <a:off x="523552" y="1697238"/>
            <a:ext cx="8096896" cy="4154984"/>
          </a:xfrm>
          <a:prstGeom prst="rect">
            <a:avLst/>
          </a:prstGeom>
          <a:solidFill>
            <a:schemeClr val="accent6">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dirty="0"/>
          </a:p>
          <a:p>
            <a:pPr algn="ctr"/>
            <a:r>
              <a:rPr lang="en-US" sz="2400" dirty="0"/>
              <a:t>Entire 2030 Agenda includes principle of ‘Leave No One Behind’</a:t>
            </a:r>
          </a:p>
        </p:txBody>
      </p:sp>
      <p:sp>
        <p:nvSpPr>
          <p:cNvPr id="6" name="TextBox 5">
            <a:extLst>
              <a:ext uri="{FF2B5EF4-FFF2-40B4-BE49-F238E27FC236}">
                <a16:creationId xmlns:a16="http://schemas.microsoft.com/office/drawing/2014/main" id="{4578D374-6EFA-584D-BDB6-21D9EBF0DA8D}"/>
              </a:ext>
            </a:extLst>
          </p:cNvPr>
          <p:cNvSpPr txBox="1"/>
          <p:nvPr/>
        </p:nvSpPr>
        <p:spPr>
          <a:xfrm>
            <a:off x="1239732" y="4329765"/>
            <a:ext cx="6396354" cy="830997"/>
          </a:xfrm>
          <a:prstGeom prst="rect">
            <a:avLst/>
          </a:prstGeom>
          <a:solidFill>
            <a:schemeClr val="accent3">
              <a:lumMod val="20000"/>
              <a:lumOff val="80000"/>
            </a:schemeClr>
          </a:solidFill>
        </p:spPr>
        <p:txBody>
          <a:bodyPr wrap="square" rtlCol="0">
            <a:spAutoFit/>
          </a:bodyPr>
          <a:lstStyle/>
          <a:p>
            <a:pPr algn="ctr"/>
            <a:r>
              <a:rPr lang="en-US" sz="2400" dirty="0"/>
              <a:t>All inclusive language links to persons with disabilities</a:t>
            </a:r>
          </a:p>
        </p:txBody>
      </p:sp>
      <p:sp>
        <p:nvSpPr>
          <p:cNvPr id="7" name="TextBox 6">
            <a:extLst>
              <a:ext uri="{FF2B5EF4-FFF2-40B4-BE49-F238E27FC236}">
                <a16:creationId xmlns:a16="http://schemas.microsoft.com/office/drawing/2014/main" id="{A741645F-80D3-254A-AEC7-3EAEE0EB3F63}"/>
              </a:ext>
            </a:extLst>
          </p:cNvPr>
          <p:cNvSpPr txBox="1"/>
          <p:nvPr/>
        </p:nvSpPr>
        <p:spPr>
          <a:xfrm>
            <a:off x="1780434" y="3303350"/>
            <a:ext cx="5314949" cy="738664"/>
          </a:xfrm>
          <a:prstGeom prst="rect">
            <a:avLst/>
          </a:prstGeom>
          <a:solidFill>
            <a:schemeClr val="bg2">
              <a:lumMod val="90000"/>
            </a:schemeClr>
          </a:solidFill>
        </p:spPr>
        <p:txBody>
          <a:bodyPr wrap="square" rtlCol="0">
            <a:spAutoFit/>
          </a:bodyPr>
          <a:lstStyle/>
          <a:p>
            <a:endParaRPr lang="en-US" dirty="0"/>
          </a:p>
          <a:p>
            <a:r>
              <a:rPr lang="en-US" sz="2400" dirty="0"/>
              <a:t>18 references to ‘vulnerable populations’ </a:t>
            </a:r>
          </a:p>
        </p:txBody>
      </p:sp>
      <p:sp>
        <p:nvSpPr>
          <p:cNvPr id="8" name="TextBox 7">
            <a:extLst>
              <a:ext uri="{FF2B5EF4-FFF2-40B4-BE49-F238E27FC236}">
                <a16:creationId xmlns:a16="http://schemas.microsoft.com/office/drawing/2014/main" id="{E0497743-B887-D34E-AD7D-EF5C584E57B5}"/>
              </a:ext>
            </a:extLst>
          </p:cNvPr>
          <p:cNvSpPr txBox="1"/>
          <p:nvPr/>
        </p:nvSpPr>
        <p:spPr>
          <a:xfrm>
            <a:off x="1115744" y="2387944"/>
            <a:ext cx="6396354" cy="738664"/>
          </a:xfrm>
          <a:prstGeom prst="rect">
            <a:avLst/>
          </a:prstGeom>
          <a:solidFill>
            <a:schemeClr val="tx2">
              <a:lumMod val="20000"/>
              <a:lumOff val="80000"/>
            </a:schemeClr>
          </a:solidFill>
        </p:spPr>
        <p:txBody>
          <a:bodyPr wrap="square" rtlCol="0">
            <a:spAutoFit/>
          </a:bodyPr>
          <a:lstStyle/>
          <a:p>
            <a:endParaRPr lang="en-US" dirty="0"/>
          </a:p>
          <a:p>
            <a:r>
              <a:rPr lang="en-US" sz="2400" dirty="0"/>
              <a:t>7 explicit references to persons with disabilities</a:t>
            </a:r>
          </a:p>
        </p:txBody>
      </p:sp>
      <p:pic>
        <p:nvPicPr>
          <p:cNvPr id="9" name="Picture 8" descr="World Institute on Disability Logo - Large block letters &quot;WID&quot;, with a graphic of a world globe over the letter W. ">
            <a:extLst>
              <a:ext uri="{FF2B5EF4-FFF2-40B4-BE49-F238E27FC236}">
                <a16:creationId xmlns:a16="http://schemas.microsoft.com/office/drawing/2014/main" id="{B171C3E7-D7E5-2342-9F3E-CC94A48D54CA}"/>
              </a:ext>
            </a:extLst>
          </p:cNvPr>
          <p:cNvPicPr>
            <a:picLocks noChangeAspect="1"/>
          </p:cNvPicPr>
          <p:nvPr/>
        </p:nvPicPr>
        <p:blipFill>
          <a:blip r:embed="rId3"/>
          <a:srcRect/>
          <a:stretch/>
        </p:blipFill>
        <p:spPr>
          <a:xfrm>
            <a:off x="7997125" y="5854632"/>
            <a:ext cx="786614" cy="786614"/>
          </a:xfrm>
          <a:prstGeom prst="rect">
            <a:avLst/>
          </a:prstGeom>
        </p:spPr>
      </p:pic>
    </p:spTree>
    <p:extLst>
      <p:ext uri="{BB962C8B-B14F-4D97-AF65-F5344CB8AC3E}">
        <p14:creationId xmlns:p14="http://schemas.microsoft.com/office/powerpoint/2010/main" val="264053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The SDGs and the UN CRPD</a:t>
            </a:r>
          </a:p>
        </p:txBody>
      </p:sp>
      <p:sp>
        <p:nvSpPr>
          <p:cNvPr id="4" name="Rectangle 3">
            <a:extLst>
              <a:ext uri="{FF2B5EF4-FFF2-40B4-BE49-F238E27FC236}">
                <a16:creationId xmlns:a16="http://schemas.microsoft.com/office/drawing/2014/main" id="{BB899952-E569-AC46-8F6B-0161DA934E63}"/>
              </a:ext>
            </a:extLst>
          </p:cNvPr>
          <p:cNvSpPr/>
          <p:nvPr/>
        </p:nvSpPr>
        <p:spPr>
          <a:xfrm>
            <a:off x="628650" y="968106"/>
            <a:ext cx="7886700" cy="646331"/>
          </a:xfrm>
          <a:prstGeom prst="rect">
            <a:avLst/>
          </a:prstGeom>
        </p:spPr>
        <p:txBody>
          <a:bodyPr wrap="square">
            <a:spAutoFit/>
          </a:bodyPr>
          <a:lstStyle/>
          <a:p>
            <a:r>
              <a:rPr lang="en-US" dirty="0"/>
              <a:t>Several UN CRPD Articles are cross-cutting in nature and must always be applied and/or considered for the implementation of every Goal and target. </a:t>
            </a:r>
          </a:p>
        </p:txBody>
      </p:sp>
      <p:pic>
        <p:nvPicPr>
          <p:cNvPr id="9" name="Content Placeholder 4" descr="Two circles one says &quot;All SDGs&quot; The other lists the applicable CRPD Articles:&#10;&#10;3 - General principles&#10;4 - General obligations&#10;5 - Equality and non-discrimination&#10;6 - Women with disabilities&#10;7 - Children with disabilities&#10;8 - Awareness-raising&#10;9 - Accessibility&#10;11 - Situations of risk and humanitarian emergencies&#10;12 - Equal recognition before the law&#10;13 - Access to justice&#10;20 - Personal mobility&#10;21 - Freedom of expression and opinion, and access to information&#10;31 - Statistics and data collection&#10;32 - International cooperation&#10;33 - National implementation and monitoring">
            <a:extLst>
              <a:ext uri="{FF2B5EF4-FFF2-40B4-BE49-F238E27FC236}">
                <a16:creationId xmlns:a16="http://schemas.microsoft.com/office/drawing/2014/main" id="{9EDD48A7-C55D-9448-837B-9E77A9B10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188" y="1352823"/>
            <a:ext cx="8555063" cy="5200640"/>
          </a:xfrm>
          <a:prstGeom prst="rect">
            <a:avLst/>
          </a:prstGeom>
        </p:spPr>
      </p:pic>
      <p:sp>
        <p:nvSpPr>
          <p:cNvPr id="3" name="Rectangle 2">
            <a:extLst>
              <a:ext uri="{FF2B5EF4-FFF2-40B4-BE49-F238E27FC236}">
                <a16:creationId xmlns:a16="http://schemas.microsoft.com/office/drawing/2014/main" id="{E86F9893-B049-BE4A-AD62-0B6806714E25}"/>
              </a:ext>
            </a:extLst>
          </p:cNvPr>
          <p:cNvSpPr/>
          <p:nvPr/>
        </p:nvSpPr>
        <p:spPr>
          <a:xfrm>
            <a:off x="628650" y="6132542"/>
            <a:ext cx="8555063" cy="400110"/>
          </a:xfrm>
          <a:prstGeom prst="rect">
            <a:avLst/>
          </a:prstGeom>
        </p:spPr>
        <p:txBody>
          <a:bodyPr wrap="square">
            <a:spAutoFit/>
          </a:bodyPr>
          <a:lstStyle/>
          <a:p>
            <a:endParaRPr lang="en-US" sz="1000" dirty="0"/>
          </a:p>
          <a:p>
            <a:r>
              <a:rPr lang="en-US" sz="1000" dirty="0"/>
              <a:t>-International Disability Alliance</a:t>
            </a:r>
          </a:p>
        </p:txBody>
      </p:sp>
      <p:pic>
        <p:nvPicPr>
          <p:cNvPr id="11" name="Picture 10" descr="World Institute on Disability Logo - Large block letters &quot;WID&quot;, with a graphic of a world globe over the letter W. ">
            <a:extLst>
              <a:ext uri="{FF2B5EF4-FFF2-40B4-BE49-F238E27FC236}">
                <a16:creationId xmlns:a16="http://schemas.microsoft.com/office/drawing/2014/main" id="{02999DA6-77AC-0848-ABF2-88F4AAF07848}"/>
              </a:ext>
            </a:extLst>
          </p:cNvPr>
          <p:cNvPicPr>
            <a:picLocks noChangeAspect="1"/>
          </p:cNvPicPr>
          <p:nvPr/>
        </p:nvPicPr>
        <p:blipFill>
          <a:blip r:embed="rId4"/>
          <a:srcRect/>
          <a:stretch/>
        </p:blipFill>
        <p:spPr>
          <a:xfrm>
            <a:off x="7888637" y="5746144"/>
            <a:ext cx="895102" cy="895102"/>
          </a:xfrm>
          <a:prstGeom prst="rect">
            <a:avLst/>
          </a:prstGeom>
        </p:spPr>
      </p:pic>
    </p:spTree>
    <p:extLst>
      <p:ext uri="{BB962C8B-B14F-4D97-AF65-F5344CB8AC3E}">
        <p14:creationId xmlns:p14="http://schemas.microsoft.com/office/powerpoint/2010/main" val="407633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Accountability</a:t>
            </a:r>
          </a:p>
        </p:txBody>
      </p:sp>
      <p:sp>
        <p:nvSpPr>
          <p:cNvPr id="5" name="Rectangle 4">
            <a:extLst>
              <a:ext uri="{FF2B5EF4-FFF2-40B4-BE49-F238E27FC236}">
                <a16:creationId xmlns:a16="http://schemas.microsoft.com/office/drawing/2014/main" id="{ABF04992-4137-134B-9B9F-48858C616DEF}"/>
              </a:ext>
            </a:extLst>
          </p:cNvPr>
          <p:cNvSpPr/>
          <p:nvPr/>
        </p:nvSpPr>
        <p:spPr>
          <a:xfrm>
            <a:off x="628650" y="1443841"/>
            <a:ext cx="7886700" cy="4031873"/>
          </a:xfrm>
          <a:prstGeom prst="rect">
            <a:avLst/>
          </a:prstGeom>
        </p:spPr>
        <p:txBody>
          <a:bodyPr wrap="square">
            <a:spAutoFit/>
          </a:bodyPr>
          <a:lstStyle/>
          <a:p>
            <a:r>
              <a:rPr lang="en-US" sz="2400" dirty="0"/>
              <a:t>“Persons with disabilities were instrumental in creating this transformational roadmap to a better future. Now the hard work of real change lies directly ahead. Persons with disabilities must be leaders, guiding the world towards achieving these goals for everyone. This journey demands our persistent and unwavering duty to hold our governments accountable to their own commitments. Our full engagement in the follow-up and review mechanism is fundamental. We cannot afford to be left behind again.”</a:t>
            </a:r>
          </a:p>
          <a:p>
            <a:endParaRPr lang="en-US" sz="2400" dirty="0"/>
          </a:p>
          <a:p>
            <a:pPr marL="0" lvl="1" indent="0">
              <a:buNone/>
            </a:pPr>
            <a:r>
              <a:rPr lang="en-US" sz="1600" dirty="0"/>
              <a:t> - Maryanne Diamond, Chair of the International Disability Alliance, 2015</a:t>
            </a:r>
          </a:p>
        </p:txBody>
      </p:sp>
      <p:pic>
        <p:nvPicPr>
          <p:cNvPr id="7" name="Picture 6" descr="World Institute on Disability Logo - Large block letters &quot;WID&quot;, with a graphic of a world globe over the letter W. ">
            <a:extLst>
              <a:ext uri="{FF2B5EF4-FFF2-40B4-BE49-F238E27FC236}">
                <a16:creationId xmlns:a16="http://schemas.microsoft.com/office/drawing/2014/main" id="{B04BED85-DEC1-E347-94C3-C08D968040B7}"/>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265606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75F2-AC60-C347-9322-D1AAE1B61DF9}"/>
              </a:ext>
            </a:extLst>
          </p:cNvPr>
          <p:cNvSpPr>
            <a:spLocks noGrp="1"/>
          </p:cNvSpPr>
          <p:nvPr>
            <p:ph type="title"/>
          </p:nvPr>
        </p:nvSpPr>
        <p:spPr/>
        <p:txBody>
          <a:bodyPr/>
          <a:lstStyle/>
          <a:p>
            <a:r>
              <a:rPr lang="en-US" sz="3200" dirty="0"/>
              <a:t>The Frequency, Intensity and </a:t>
            </a:r>
            <a:br>
              <a:rPr lang="en-US" sz="3200" dirty="0"/>
            </a:br>
            <a:r>
              <a:rPr lang="en-US" sz="3200" dirty="0"/>
              <a:t>Duration of Disasters is Growing</a:t>
            </a:r>
            <a:endParaRPr lang="en-US" sz="3200" dirty="0">
              <a:solidFill>
                <a:schemeClr val="bg1"/>
              </a:solidFill>
            </a:endParaRPr>
          </a:p>
        </p:txBody>
      </p:sp>
      <p:sp>
        <p:nvSpPr>
          <p:cNvPr id="3" name="Rectangle 2" descr="According to the United Nations, children and adults with disabilities and older adults are 2-4 times more likely to be injured or die in a disaster due to a lack of planning, accessibility and accommodation, most are not due to diagnostic labels or medical conditions.”&#13;&#10;&#13;&#10;The United Nations Sendai Framework for Disaster Risk Reduction recognizes that not only are persons with disabilities disproportionately affected by disasters, but – crucially – that their knowledge and leadership skills are essential for building resilient, inclusive and equitable societies.&#13;&#10;&#13;&#10;-United Nations Sendai Framework for Disaster Risk Reduction - 2015-2030&#13;&#10;">
            <a:extLst>
              <a:ext uri="{FF2B5EF4-FFF2-40B4-BE49-F238E27FC236}">
                <a16:creationId xmlns:a16="http://schemas.microsoft.com/office/drawing/2014/main" id="{44594A16-6116-674F-AF8F-78F68C24C945}"/>
              </a:ext>
            </a:extLst>
          </p:cNvPr>
          <p:cNvSpPr/>
          <p:nvPr/>
        </p:nvSpPr>
        <p:spPr>
          <a:xfrm>
            <a:off x="745314" y="1232042"/>
            <a:ext cx="7530781" cy="5432256"/>
          </a:xfrm>
          <a:prstGeom prst="rect">
            <a:avLst/>
          </a:prstGeom>
        </p:spPr>
        <p:txBody>
          <a:bodyPr wrap="square">
            <a:spAutoFit/>
          </a:bodyPr>
          <a:lstStyle/>
          <a:p>
            <a:pPr fontAlgn="base"/>
            <a:endParaRPr lang="en-US" sz="2400" dirty="0"/>
          </a:p>
          <a:p>
            <a:r>
              <a:rPr lang="en-US" sz="2400" dirty="0"/>
              <a:t>A disaster related to a weather, climate or water hazard occurred every day on average over the past 50 years – killing 115 people and causing US $202 million in losses daily.</a:t>
            </a:r>
          </a:p>
          <a:p>
            <a:endParaRPr lang="en-US" sz="2400" dirty="0"/>
          </a:p>
          <a:p>
            <a:r>
              <a:rPr lang="en-US" sz="2400" dirty="0"/>
              <a:t>The number of disasters has increased by a factor of five over the 50-year period, driven by climate change, more extreme weather and improved reporting. </a:t>
            </a:r>
          </a:p>
          <a:p>
            <a:endParaRPr lang="en-US" sz="2400" dirty="0"/>
          </a:p>
          <a:p>
            <a:r>
              <a:rPr lang="en-US" sz="2400" dirty="0"/>
              <a:t>Thanks to improved early warnings and disaster management, the number of deaths decreased almost three-fold.</a:t>
            </a:r>
          </a:p>
          <a:p>
            <a:endParaRPr lang="en-US" sz="2400" dirty="0"/>
          </a:p>
          <a:p>
            <a:r>
              <a:rPr lang="en-US" sz="1100" dirty="0"/>
              <a:t>-World Meteorological Organization</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133260B0-6B7E-4846-B19D-99A26F448BFD}"/>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151650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Sendai Framework for Disaster Risk Reduction 2015-2030</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14D24A0F-87A1-BA40-A61B-3537F707EB3C}"/>
              </a:ext>
            </a:extLst>
          </p:cNvPr>
          <p:cNvPicPr>
            <a:picLocks noChangeAspect="1"/>
          </p:cNvPicPr>
          <p:nvPr/>
        </p:nvPicPr>
        <p:blipFill>
          <a:blip r:embed="rId2"/>
          <a:srcRect/>
          <a:stretch/>
        </p:blipFill>
        <p:spPr>
          <a:xfrm>
            <a:off x="7768451" y="5625958"/>
            <a:ext cx="1015288" cy="1015288"/>
          </a:xfrm>
          <a:prstGeom prst="rect">
            <a:avLst/>
          </a:prstGeom>
        </p:spPr>
      </p:pic>
      <p:sp>
        <p:nvSpPr>
          <p:cNvPr id="3" name="Rectangle 2">
            <a:extLst>
              <a:ext uri="{FF2B5EF4-FFF2-40B4-BE49-F238E27FC236}">
                <a16:creationId xmlns:a16="http://schemas.microsoft.com/office/drawing/2014/main" id="{C9FE59BC-9C2F-8C43-9568-17137A5CC6D0}"/>
              </a:ext>
            </a:extLst>
          </p:cNvPr>
          <p:cNvSpPr/>
          <p:nvPr/>
        </p:nvSpPr>
        <p:spPr>
          <a:xfrm>
            <a:off x="628650" y="1720840"/>
            <a:ext cx="7886700" cy="3416320"/>
          </a:xfrm>
          <a:prstGeom prst="rect">
            <a:avLst/>
          </a:prstGeom>
        </p:spPr>
        <p:txBody>
          <a:bodyPr wrap="square">
            <a:spAutoFit/>
          </a:bodyPr>
          <a:lstStyle/>
          <a:p>
            <a:r>
              <a:rPr lang="en-US" sz="2400" dirty="0"/>
              <a:t>The </a:t>
            </a:r>
            <a:r>
              <a:rPr lang="en-US" sz="2400" u="sng" dirty="0">
                <a:hlinkClick r:id="rId3"/>
              </a:rPr>
              <a:t>Sendai Framework for Disaster Risk Reduction</a:t>
            </a:r>
            <a:r>
              <a:rPr lang="en-US" sz="2400" dirty="0"/>
              <a:t> is a 15-year agreement with seven targets and four priorities for action which aim to achieve the</a:t>
            </a:r>
            <a:r>
              <a:rPr lang="en-US" sz="2400" i="1" dirty="0"/>
              <a:t> </a:t>
            </a:r>
            <a:r>
              <a:rPr lang="en-US" sz="2400" dirty="0"/>
              <a:t>substantial reduction of disaster risk and losses in lives, livelihoods and health and in the economic, physical, social, cultural and environmental assets of persons, businesses, communities and countries.</a:t>
            </a:r>
          </a:p>
          <a:p>
            <a:endParaRPr lang="en-US" sz="2400" dirty="0"/>
          </a:p>
          <a:p>
            <a:r>
              <a:rPr lang="en-US" sz="2400" dirty="0"/>
              <a:t>The Sendai Framework is the first major agreement of the 2030 Agenda for Sustainable Development</a:t>
            </a:r>
          </a:p>
        </p:txBody>
      </p:sp>
    </p:spTree>
    <p:extLst>
      <p:ext uri="{BB962C8B-B14F-4D97-AF65-F5344CB8AC3E}">
        <p14:creationId xmlns:p14="http://schemas.microsoft.com/office/powerpoint/2010/main" val="229964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Sendai Framework for Disaster Risk Reduction 2015-2030</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14D24A0F-87A1-BA40-A61B-3537F707EB3C}"/>
              </a:ext>
            </a:extLst>
          </p:cNvPr>
          <p:cNvPicPr>
            <a:picLocks noChangeAspect="1"/>
          </p:cNvPicPr>
          <p:nvPr/>
        </p:nvPicPr>
        <p:blipFill>
          <a:blip r:embed="rId2"/>
          <a:srcRect/>
          <a:stretch/>
        </p:blipFill>
        <p:spPr>
          <a:xfrm>
            <a:off x="7768451" y="5625958"/>
            <a:ext cx="1015288" cy="1015288"/>
          </a:xfrm>
          <a:prstGeom prst="rect">
            <a:avLst/>
          </a:prstGeom>
        </p:spPr>
      </p:pic>
      <p:sp>
        <p:nvSpPr>
          <p:cNvPr id="3" name="Rectangle 2">
            <a:extLst>
              <a:ext uri="{FF2B5EF4-FFF2-40B4-BE49-F238E27FC236}">
                <a16:creationId xmlns:a16="http://schemas.microsoft.com/office/drawing/2014/main" id="{C9FE59BC-9C2F-8C43-9568-17137A5CC6D0}"/>
              </a:ext>
            </a:extLst>
          </p:cNvPr>
          <p:cNvSpPr/>
          <p:nvPr/>
        </p:nvSpPr>
        <p:spPr>
          <a:xfrm>
            <a:off x="897039" y="1440556"/>
            <a:ext cx="7886700" cy="4154984"/>
          </a:xfrm>
          <a:prstGeom prst="rect">
            <a:avLst/>
          </a:prstGeom>
        </p:spPr>
        <p:txBody>
          <a:bodyPr wrap="square">
            <a:spAutoFit/>
          </a:bodyPr>
          <a:lstStyle/>
          <a:p>
            <a:r>
              <a:rPr lang="en-US" sz="2400" dirty="0"/>
              <a:t>The Framework and priorities were developed with significant involvement of persons with disabilities and is monitored through one global and seven regional biennial events known as the Global and Regional Platforms for Disaster Risk Reduction. </a:t>
            </a:r>
          </a:p>
          <a:p>
            <a:endParaRPr lang="en-US" sz="2400" dirty="0"/>
          </a:p>
          <a:p>
            <a:r>
              <a:rPr lang="en-US" sz="2400" dirty="0"/>
              <a:t>The aim of the Platforms are to review progress, share knowledge and discuss the latest developments and trends in reducing disaster risk. The outcomes of the Global Platform inform the deliberations of the High-Level Political Forum on Sustainable Development. </a:t>
            </a:r>
          </a:p>
        </p:txBody>
      </p:sp>
    </p:spTree>
    <p:extLst>
      <p:ext uri="{BB962C8B-B14F-4D97-AF65-F5344CB8AC3E}">
        <p14:creationId xmlns:p14="http://schemas.microsoft.com/office/powerpoint/2010/main" val="406030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a:t>Sendai Framework Priorities</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14D24A0F-87A1-BA40-A61B-3537F707EB3C}"/>
              </a:ext>
            </a:extLst>
          </p:cNvPr>
          <p:cNvPicPr>
            <a:picLocks noChangeAspect="1"/>
          </p:cNvPicPr>
          <p:nvPr/>
        </p:nvPicPr>
        <p:blipFill>
          <a:blip r:embed="rId2"/>
          <a:srcRect/>
          <a:stretch/>
        </p:blipFill>
        <p:spPr>
          <a:xfrm>
            <a:off x="7768451" y="5625958"/>
            <a:ext cx="1015288" cy="1015288"/>
          </a:xfrm>
          <a:prstGeom prst="rect">
            <a:avLst/>
          </a:prstGeom>
        </p:spPr>
      </p:pic>
      <p:sp>
        <p:nvSpPr>
          <p:cNvPr id="3" name="Rectangle 2">
            <a:extLst>
              <a:ext uri="{FF2B5EF4-FFF2-40B4-BE49-F238E27FC236}">
                <a16:creationId xmlns:a16="http://schemas.microsoft.com/office/drawing/2014/main" id="{C9FE59BC-9C2F-8C43-9568-17137A5CC6D0}"/>
              </a:ext>
            </a:extLst>
          </p:cNvPr>
          <p:cNvSpPr/>
          <p:nvPr/>
        </p:nvSpPr>
        <p:spPr>
          <a:xfrm>
            <a:off x="628650" y="1851004"/>
            <a:ext cx="7886700" cy="3416320"/>
          </a:xfrm>
          <a:prstGeom prst="rect">
            <a:avLst/>
          </a:prstGeom>
        </p:spPr>
        <p:txBody>
          <a:bodyPr wrap="square">
            <a:spAutoFit/>
          </a:bodyPr>
          <a:lstStyle/>
          <a:p>
            <a:r>
              <a:rPr lang="en-US" sz="2400" dirty="0"/>
              <a:t>The four priorities are: </a:t>
            </a:r>
          </a:p>
          <a:p>
            <a:pPr marL="457200" indent="-457200">
              <a:buAutoNum type="arabicPeriod"/>
            </a:pPr>
            <a:r>
              <a:rPr lang="en-US" sz="2400" dirty="0"/>
              <a:t>Understanding disaster risk; </a:t>
            </a:r>
          </a:p>
          <a:p>
            <a:pPr marL="457200" indent="-457200">
              <a:buAutoNum type="arabicPeriod"/>
            </a:pPr>
            <a:r>
              <a:rPr lang="en-US" sz="2400" dirty="0"/>
              <a:t>strengthening disaster risk governance to manage disaster risk; </a:t>
            </a:r>
          </a:p>
          <a:p>
            <a:pPr marL="457200" indent="-457200">
              <a:buAutoNum type="arabicPeriod"/>
            </a:pPr>
            <a:r>
              <a:rPr lang="en-US" sz="2400" dirty="0"/>
              <a:t>investing in disaster risk reduction for resilience; and </a:t>
            </a:r>
          </a:p>
          <a:p>
            <a:pPr marL="457200" indent="-457200">
              <a:buAutoNum type="arabicPeriod"/>
            </a:pPr>
            <a:r>
              <a:rPr lang="en-US" sz="2400" dirty="0"/>
              <a:t>enhancing disaster preparedness for effective response and to “build back better” in recovery, rehabilitation, and reconstruction.</a:t>
            </a:r>
            <a:br>
              <a:rPr lang="en-US" sz="2400" dirty="0">
                <a:solidFill>
                  <a:srgbClr val="202124"/>
                </a:solidFill>
                <a:latin typeface="Roboto" panose="02000000000000000000" pitchFamily="2" charset="0"/>
              </a:rPr>
            </a:br>
            <a:endParaRPr lang="en-US" sz="2400" dirty="0">
              <a:solidFill>
                <a:srgbClr val="202124"/>
              </a:solidFill>
              <a:latin typeface="Roboto" panose="02000000000000000000" pitchFamily="2" charset="0"/>
            </a:endParaRPr>
          </a:p>
        </p:txBody>
      </p:sp>
    </p:spTree>
    <p:extLst>
      <p:ext uri="{BB962C8B-B14F-4D97-AF65-F5344CB8AC3E}">
        <p14:creationId xmlns:p14="http://schemas.microsoft.com/office/powerpoint/2010/main" val="378454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a:t>Sendai Framework for DRR</a:t>
            </a:r>
          </a:p>
        </p:txBody>
      </p:sp>
      <p:pic>
        <p:nvPicPr>
          <p:cNvPr id="4" name="Picture 2" descr="7 Global Targets&#10;Reduce:&#10;Mortality, Affected People, Economic Loss, Damage to Critical Infrastructure &amp; Disruption of Basic Services&#10;Increase:&#10;Countries with National and local DRR strategies. International Cooperation, Availability and acccess to multi-hazard early warning systems and disaster risk information and assessments">
            <a:extLst>
              <a:ext uri="{FF2B5EF4-FFF2-40B4-BE49-F238E27FC236}">
                <a16:creationId xmlns:a16="http://schemas.microsoft.com/office/drawing/2014/main" id="{15EA16A7-3290-4643-B961-5B81BE61E608}"/>
              </a:ext>
            </a:extLst>
          </p:cNvPr>
          <p:cNvPicPr>
            <a:picLocks noChangeAspect="1" noChangeArrowheads="1"/>
          </p:cNvPicPr>
          <p:nvPr/>
        </p:nvPicPr>
        <p:blipFill>
          <a:blip r:embed="rId2"/>
          <a:srcRect/>
          <a:stretch/>
        </p:blipFill>
        <p:spPr bwMode="auto">
          <a:xfrm>
            <a:off x="836933" y="1128597"/>
            <a:ext cx="7946806" cy="4497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14D24A0F-87A1-BA40-A61B-3537F707EB3C}"/>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360012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75F2-AC60-C347-9322-D1AAE1B61DF9}"/>
              </a:ext>
            </a:extLst>
          </p:cNvPr>
          <p:cNvSpPr>
            <a:spLocks noGrp="1"/>
          </p:cNvSpPr>
          <p:nvPr>
            <p:ph type="title"/>
          </p:nvPr>
        </p:nvSpPr>
        <p:spPr/>
        <p:txBody>
          <a:bodyPr/>
          <a:lstStyle/>
          <a:p>
            <a:r>
              <a:rPr lang="en-US" dirty="0">
                <a:solidFill>
                  <a:schemeClr val="bg1"/>
                </a:solidFill>
              </a:rPr>
              <a:t>Sendai Framework</a:t>
            </a:r>
          </a:p>
        </p:txBody>
      </p:sp>
      <p:sp>
        <p:nvSpPr>
          <p:cNvPr id="3" name="Rectangle 2" descr="According to the United Nations, children and adults with disabilities and older adults are 2-4 times more likely to be injured or die in a disaster due to a lack of planning, accessibility and accommodation, most are not due to diagnostic labels or medical conditions.”&#13;&#10;&#13;&#10;The United Nations Sendai Framework for Disaster Risk Reduction recognizes that not only are persons with disabilities disproportionately affected by disasters, but – crucially – that their knowledge and leadership skills are essential for building resilient, inclusive and equitable societies.&#13;&#10;&#13;&#10;-United Nations Sendai Framework for Disaster Risk Reduction - 2015-2030&#13;&#10;">
            <a:extLst>
              <a:ext uri="{FF2B5EF4-FFF2-40B4-BE49-F238E27FC236}">
                <a16:creationId xmlns:a16="http://schemas.microsoft.com/office/drawing/2014/main" id="{44594A16-6116-674F-AF8F-78F68C24C945}"/>
              </a:ext>
            </a:extLst>
          </p:cNvPr>
          <p:cNvSpPr/>
          <p:nvPr/>
        </p:nvSpPr>
        <p:spPr>
          <a:xfrm>
            <a:off x="745314" y="1503505"/>
            <a:ext cx="7653371" cy="4662815"/>
          </a:xfrm>
          <a:prstGeom prst="rect">
            <a:avLst/>
          </a:prstGeom>
        </p:spPr>
        <p:txBody>
          <a:bodyPr wrap="square">
            <a:spAutoFit/>
          </a:bodyPr>
          <a:lstStyle/>
          <a:p>
            <a:pPr fontAlgn="base"/>
            <a:endParaRPr lang="en-US" sz="2400" dirty="0"/>
          </a:p>
          <a:p>
            <a:pPr lvl="0"/>
            <a:r>
              <a:rPr lang="en-GB" sz="2400" b="1" u="sng" dirty="0">
                <a:hlinkClick r:id="rId3"/>
              </a:rPr>
              <a:t>Sendai Framework for Disaster Risk Reduction 2015-2030</a:t>
            </a:r>
            <a:r>
              <a:rPr lang="en-GB" sz="2400" dirty="0"/>
              <a:t> has 5 references to persons with disabilities and an additional two references on universal design</a:t>
            </a:r>
          </a:p>
          <a:p>
            <a:pPr fontAlgn="base"/>
            <a:endParaRPr lang="en-US" sz="2400" dirty="0"/>
          </a:p>
          <a:p>
            <a:pPr fontAlgn="base"/>
            <a:r>
              <a:rPr lang="en-US" sz="2400" dirty="0"/>
              <a:t>The Sendai Framework for Disaster Risk Reduction recognizes that “not only are persons with disabilities disproportionately affected by disasters, but – crucially – that their knowledge and leadership skills are essential for building resilient, inclusive and equitable societies”.</a:t>
            </a:r>
          </a:p>
          <a:p>
            <a:endParaRPr lang="en-US" sz="2400" dirty="0">
              <a:solidFill>
                <a:srgbClr val="002060"/>
              </a:solidFill>
            </a:endParaRPr>
          </a:p>
          <a:p>
            <a:r>
              <a:rPr lang="en-US" sz="900" dirty="0"/>
              <a:t>-United Nations Sendai Framework for Disaster Risk Reduction - 2015-2030</a:t>
            </a:r>
          </a:p>
          <a:p>
            <a:pPr lvl="0"/>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5E4ECF70-C557-BF49-BBA0-244387F805D0}"/>
              </a:ext>
            </a:extLst>
          </p:cNvPr>
          <p:cNvPicPr>
            <a:picLocks noChangeAspect="1"/>
          </p:cNvPicPr>
          <p:nvPr/>
        </p:nvPicPr>
        <p:blipFill>
          <a:blip r:embed="rId4"/>
          <a:srcRect/>
          <a:stretch/>
        </p:blipFill>
        <p:spPr>
          <a:xfrm>
            <a:off x="7768451" y="5625958"/>
            <a:ext cx="1015288" cy="1015288"/>
          </a:xfrm>
          <a:prstGeom prst="rect">
            <a:avLst/>
          </a:prstGeom>
        </p:spPr>
      </p:pic>
    </p:spTree>
    <p:extLst>
      <p:ext uri="{BB962C8B-B14F-4D97-AF65-F5344CB8AC3E}">
        <p14:creationId xmlns:p14="http://schemas.microsoft.com/office/powerpoint/2010/main" val="361020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75F2-AC60-C347-9322-D1AAE1B61DF9}"/>
              </a:ext>
            </a:extLst>
          </p:cNvPr>
          <p:cNvSpPr>
            <a:spLocks noGrp="1"/>
          </p:cNvSpPr>
          <p:nvPr>
            <p:ph type="title"/>
          </p:nvPr>
        </p:nvSpPr>
        <p:spPr/>
        <p:txBody>
          <a:bodyPr/>
          <a:lstStyle/>
          <a:p>
            <a:r>
              <a:rPr lang="en-US" sz="3600" b="0" dirty="0">
                <a:solidFill>
                  <a:schemeClr val="bg1"/>
                </a:solidFill>
              </a:rPr>
              <a:t>Thematic Group on Disaster Risk Reduction</a:t>
            </a:r>
          </a:p>
        </p:txBody>
      </p:sp>
      <p:sp>
        <p:nvSpPr>
          <p:cNvPr id="3" name="Rectangle 2" descr="According to the United Nations, children and adults with disabilities and older adults are 2-4 times more likely to be injured or die in a disaster due to a lack of planning, accessibility and accommodation, most are not due to diagnostic labels or medical conditions.”&#13;&#10;&#13;&#10;The United Nations Sendai Framework for Disaster Risk Reduction recognizes that not only are persons with disabilities disproportionately affected by disasters, but – crucially – that their knowledge and leadership skills are essential for building resilient, inclusive and equitable societies.&#13;&#10;&#13;&#10;-United Nations Sendai Framework for Disaster Risk Reduction - 2015-2030&#13;&#10;">
            <a:extLst>
              <a:ext uri="{FF2B5EF4-FFF2-40B4-BE49-F238E27FC236}">
                <a16:creationId xmlns:a16="http://schemas.microsoft.com/office/drawing/2014/main" id="{44594A16-6116-674F-AF8F-78F68C24C945}"/>
              </a:ext>
            </a:extLst>
          </p:cNvPr>
          <p:cNvSpPr/>
          <p:nvPr/>
        </p:nvSpPr>
        <p:spPr>
          <a:xfrm>
            <a:off x="745314" y="1503505"/>
            <a:ext cx="7653371" cy="3323987"/>
          </a:xfrm>
          <a:prstGeom prst="rect">
            <a:avLst/>
          </a:prstGeom>
        </p:spPr>
        <p:txBody>
          <a:bodyPr wrap="square">
            <a:spAutoFit/>
          </a:bodyPr>
          <a:lstStyle/>
          <a:p>
            <a:pPr fontAlgn="base"/>
            <a:endParaRPr lang="en-US" sz="2400" dirty="0"/>
          </a:p>
          <a:p>
            <a:pPr lvl="0"/>
            <a:r>
              <a:rPr lang="en-US" dirty="0"/>
              <a:t>The </a:t>
            </a:r>
            <a:r>
              <a:rPr lang="en-US" b="1" u="sng" dirty="0">
                <a:hlinkClick r:id="rId3"/>
              </a:rPr>
              <a:t>Stakeholder Group of Persons with Disabilities: Thematic Group on Disaster Risk Reduction (TG-DRR)</a:t>
            </a:r>
            <a:r>
              <a:rPr lang="en-US" dirty="0"/>
              <a:t> is an open coordination mechanism established in 2018 to support the engagement of persons with disabilities, their representative organizations and other relevant stakeholders to contribute to the monitoring of the Sendai Framework for Disaster Risk Reduction (within the 2030 Agenda framework), under the umbrella of the Major Groups and Other Stakeholders mechanism.</a:t>
            </a:r>
          </a:p>
          <a:p>
            <a:pPr lvl="0"/>
            <a:endParaRPr lang="en-US" sz="2400" dirty="0"/>
          </a:p>
          <a:p>
            <a:pPr lvl="0"/>
            <a:r>
              <a:rPr lang="en-US" dirty="0"/>
              <a:t>If you would like to join the Thematic Group on DRR, you may submit your membership request </a:t>
            </a:r>
            <a:r>
              <a:rPr lang="en-US" b="1" dirty="0">
                <a:hlinkClick r:id="rId4"/>
              </a:rPr>
              <a:t>via this form</a:t>
            </a:r>
            <a:r>
              <a:rPr lang="en-US" dirty="0"/>
              <a:t>.</a:t>
            </a:r>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5E4ECF70-C557-BF49-BBA0-244387F805D0}"/>
              </a:ext>
            </a:extLst>
          </p:cNvPr>
          <p:cNvPicPr>
            <a:picLocks noChangeAspect="1"/>
          </p:cNvPicPr>
          <p:nvPr/>
        </p:nvPicPr>
        <p:blipFill>
          <a:blip r:embed="rId5"/>
          <a:srcRect/>
          <a:stretch/>
        </p:blipFill>
        <p:spPr>
          <a:xfrm>
            <a:off x="7768451" y="5625958"/>
            <a:ext cx="1015288" cy="1015288"/>
          </a:xfrm>
          <a:prstGeom prst="rect">
            <a:avLst/>
          </a:prstGeom>
        </p:spPr>
      </p:pic>
    </p:spTree>
    <p:extLst>
      <p:ext uri="{BB962C8B-B14F-4D97-AF65-F5344CB8AC3E}">
        <p14:creationId xmlns:p14="http://schemas.microsoft.com/office/powerpoint/2010/main" val="66483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75F2-AC60-C347-9322-D1AAE1B61DF9}"/>
              </a:ext>
            </a:extLst>
          </p:cNvPr>
          <p:cNvSpPr>
            <a:spLocks noGrp="1"/>
          </p:cNvSpPr>
          <p:nvPr>
            <p:ph type="title"/>
          </p:nvPr>
        </p:nvSpPr>
        <p:spPr/>
        <p:txBody>
          <a:bodyPr/>
          <a:lstStyle/>
          <a:p>
            <a:r>
              <a:rPr lang="en-US" dirty="0">
                <a:solidFill>
                  <a:schemeClr val="bg1"/>
                </a:solidFill>
              </a:rPr>
              <a:t>Upcoming Events</a:t>
            </a:r>
          </a:p>
        </p:txBody>
      </p:sp>
      <p:sp>
        <p:nvSpPr>
          <p:cNvPr id="3" name="Rectangle 2" descr="According to the United Nations, children and adults with disabilities and older adults are 2-4 times more likely to be injured or die in a disaster due to a lack of planning, accessibility and accommodation, most are not due to diagnostic labels or medical conditions.”&#13;&#10;&#13;&#10;The United Nations Sendai Framework for Disaster Risk Reduction recognizes that not only are persons with disabilities disproportionately affected by disasters, but – crucially – that their knowledge and leadership skills are essential for building resilient, inclusive and equitable societies.&#13;&#10;&#13;&#10;-United Nations Sendai Framework for Disaster Risk Reduction - 2015-2030&#13;&#10;">
            <a:extLst>
              <a:ext uri="{FF2B5EF4-FFF2-40B4-BE49-F238E27FC236}">
                <a16:creationId xmlns:a16="http://schemas.microsoft.com/office/drawing/2014/main" id="{44594A16-6116-674F-AF8F-78F68C24C945}"/>
              </a:ext>
            </a:extLst>
          </p:cNvPr>
          <p:cNvSpPr/>
          <p:nvPr/>
        </p:nvSpPr>
        <p:spPr>
          <a:xfrm>
            <a:off x="745314" y="1503505"/>
            <a:ext cx="7653371" cy="3416320"/>
          </a:xfrm>
          <a:prstGeom prst="rect">
            <a:avLst/>
          </a:prstGeom>
        </p:spPr>
        <p:txBody>
          <a:bodyPr wrap="square">
            <a:spAutoFit/>
          </a:bodyPr>
          <a:lstStyle/>
          <a:p>
            <a:pPr fontAlgn="base"/>
            <a:r>
              <a:rPr lang="en-US" sz="2400" dirty="0">
                <a:hlinkClick r:id="rId3"/>
              </a:rPr>
              <a:t>Regional Platform for Disaster Risk Reduction in the Americas and the Caribbean</a:t>
            </a:r>
            <a:br>
              <a:rPr lang="en-US" sz="2400" dirty="0">
                <a:hlinkClick r:id="rId3"/>
              </a:rPr>
            </a:br>
            <a:endParaRPr lang="en-US" sz="2400" dirty="0"/>
          </a:p>
          <a:p>
            <a:pPr fontAlgn="base"/>
            <a:r>
              <a:rPr lang="en-US" sz="2400" dirty="0"/>
              <a:t>Building Resilient Economies</a:t>
            </a:r>
            <a:br>
              <a:rPr lang="en-US" sz="2400" dirty="0"/>
            </a:br>
            <a:endParaRPr lang="en-US" sz="2400" dirty="0"/>
          </a:p>
          <a:p>
            <a:pPr fontAlgn="base"/>
            <a:r>
              <a:rPr lang="en-US" sz="2400" dirty="0"/>
              <a:t>01 - 04 November 21 </a:t>
            </a:r>
          </a:p>
          <a:p>
            <a:pPr fontAlgn="base"/>
            <a:r>
              <a:rPr lang="en-US" sz="2400" dirty="0"/>
              <a:t>Virtual Event</a:t>
            </a:r>
            <a:br>
              <a:rPr lang="en-US" sz="2400" b="1" dirty="0"/>
            </a:br>
            <a:r>
              <a:rPr lang="en-US" sz="2400" b="1" dirty="0"/>
              <a:t> </a:t>
            </a:r>
          </a:p>
          <a:p>
            <a:pPr lvl="0"/>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5E4ECF70-C557-BF49-BBA0-244387F805D0}"/>
              </a:ext>
            </a:extLst>
          </p:cNvPr>
          <p:cNvPicPr>
            <a:picLocks noChangeAspect="1"/>
          </p:cNvPicPr>
          <p:nvPr/>
        </p:nvPicPr>
        <p:blipFill>
          <a:blip r:embed="rId4"/>
          <a:srcRect/>
          <a:stretch/>
        </p:blipFill>
        <p:spPr>
          <a:xfrm>
            <a:off x="7923361" y="5780868"/>
            <a:ext cx="860378" cy="860378"/>
          </a:xfrm>
          <a:prstGeom prst="rect">
            <a:avLst/>
          </a:prstGeom>
        </p:spPr>
      </p:pic>
    </p:spTree>
    <p:extLst>
      <p:ext uri="{BB962C8B-B14F-4D97-AF65-F5344CB8AC3E}">
        <p14:creationId xmlns:p14="http://schemas.microsoft.com/office/powerpoint/2010/main" val="388170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75F2-AC60-C347-9322-D1AAE1B61DF9}"/>
              </a:ext>
            </a:extLst>
          </p:cNvPr>
          <p:cNvSpPr>
            <a:spLocks noGrp="1"/>
          </p:cNvSpPr>
          <p:nvPr>
            <p:ph type="title"/>
          </p:nvPr>
        </p:nvSpPr>
        <p:spPr/>
        <p:txBody>
          <a:bodyPr/>
          <a:lstStyle/>
          <a:p>
            <a:r>
              <a:rPr lang="en-US" dirty="0">
                <a:solidFill>
                  <a:schemeClr val="bg1"/>
                </a:solidFill>
              </a:rPr>
              <a:t>Upcoming Events</a:t>
            </a:r>
          </a:p>
        </p:txBody>
      </p:sp>
      <p:sp>
        <p:nvSpPr>
          <p:cNvPr id="3" name="Rectangle 2" descr="According to the United Nations, children and adults with disabilities and older adults are 2-4 times more likely to be injured or die in a disaster due to a lack of planning, accessibility and accommodation, most are not due to diagnostic labels or medical conditions.”&#13;&#10;&#13;&#10;The United Nations Sendai Framework for Disaster Risk Reduction recognizes that not only are persons with disabilities disproportionately affected by disasters, but – crucially – that their knowledge and leadership skills are essential for building resilient, inclusive and equitable societies.&#13;&#10;&#13;&#10;-United Nations Sendai Framework for Disaster Risk Reduction - 2015-2030&#13;&#10;">
            <a:extLst>
              <a:ext uri="{FF2B5EF4-FFF2-40B4-BE49-F238E27FC236}">
                <a16:creationId xmlns:a16="http://schemas.microsoft.com/office/drawing/2014/main" id="{44594A16-6116-674F-AF8F-78F68C24C945}"/>
              </a:ext>
            </a:extLst>
          </p:cNvPr>
          <p:cNvSpPr/>
          <p:nvPr/>
        </p:nvSpPr>
        <p:spPr>
          <a:xfrm>
            <a:off x="745314" y="1503505"/>
            <a:ext cx="7653371" cy="5632311"/>
          </a:xfrm>
          <a:prstGeom prst="rect">
            <a:avLst/>
          </a:prstGeom>
        </p:spPr>
        <p:txBody>
          <a:bodyPr wrap="square">
            <a:spAutoFit/>
          </a:bodyPr>
          <a:lstStyle/>
          <a:p>
            <a:r>
              <a:rPr lang="en-US" sz="2400" dirty="0">
                <a:hlinkClick r:id="rId3"/>
              </a:rPr>
              <a:t>Global Platform for Disaster Risk Reduction</a:t>
            </a:r>
            <a:endParaRPr lang="en-US" sz="2400" dirty="0"/>
          </a:p>
          <a:p>
            <a:endParaRPr lang="en-US" sz="2400" dirty="0"/>
          </a:p>
          <a:p>
            <a:r>
              <a:rPr lang="en-US" sz="2400" dirty="0"/>
              <a:t>From Risk to Resilience: Towards Sustainable Development for All in a COVID-19 Transformed World</a:t>
            </a:r>
          </a:p>
          <a:p>
            <a:endParaRPr lang="en-US" sz="2400" dirty="0"/>
          </a:p>
          <a:p>
            <a:r>
              <a:rPr lang="en-US" sz="2400" dirty="0"/>
              <a:t>The Global Platform for Disaster Risk Reduction is the main global forum to assess and discuss progress on the implementation of the Sendai Framework for Disaster Risk Reduction. </a:t>
            </a:r>
          </a:p>
          <a:p>
            <a:endParaRPr lang="en-US" sz="2400" dirty="0"/>
          </a:p>
          <a:p>
            <a:r>
              <a:rPr lang="en-US" sz="2400" dirty="0"/>
              <a:t>The seventh session of the Global Platform (GP2022) will be organized by the UN Office for Disaster Risk Reduction (UNDRR) from 23 to 28 May 2022, in Bali, Indonesia</a:t>
            </a:r>
          </a:p>
          <a:p>
            <a:pPr lvl="0"/>
            <a:endParaRPr lang="en-US" sz="2400" dirty="0"/>
          </a:p>
          <a:p>
            <a:pPr lvl="0"/>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5E4ECF70-C557-BF49-BBA0-244387F805D0}"/>
              </a:ext>
            </a:extLst>
          </p:cNvPr>
          <p:cNvPicPr>
            <a:picLocks noChangeAspect="1"/>
          </p:cNvPicPr>
          <p:nvPr/>
        </p:nvPicPr>
        <p:blipFill>
          <a:blip r:embed="rId4"/>
          <a:srcRect/>
          <a:stretch/>
        </p:blipFill>
        <p:spPr>
          <a:xfrm>
            <a:off x="7923361" y="5780868"/>
            <a:ext cx="860378" cy="860378"/>
          </a:xfrm>
          <a:prstGeom prst="rect">
            <a:avLst/>
          </a:prstGeom>
        </p:spPr>
      </p:pic>
    </p:spTree>
    <p:extLst>
      <p:ext uri="{BB962C8B-B14F-4D97-AF65-F5344CB8AC3E}">
        <p14:creationId xmlns:p14="http://schemas.microsoft.com/office/powerpoint/2010/main" val="379989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a:t>Dhaka Declaration</a:t>
            </a:r>
          </a:p>
        </p:txBody>
      </p:sp>
      <p:sp>
        <p:nvSpPr>
          <p:cNvPr id="3" name="Rectangle 2">
            <a:extLst>
              <a:ext uri="{FF2B5EF4-FFF2-40B4-BE49-F238E27FC236}">
                <a16:creationId xmlns:a16="http://schemas.microsoft.com/office/drawing/2014/main" id="{839F2872-4B5E-0E40-B860-DF04B9EFEE03}"/>
              </a:ext>
            </a:extLst>
          </p:cNvPr>
          <p:cNvSpPr/>
          <p:nvPr/>
        </p:nvSpPr>
        <p:spPr>
          <a:xfrm>
            <a:off x="765110" y="1548996"/>
            <a:ext cx="7750240" cy="4154984"/>
          </a:xfrm>
          <a:prstGeom prst="rect">
            <a:avLst/>
          </a:prstGeom>
        </p:spPr>
        <p:txBody>
          <a:bodyPr wrap="square">
            <a:spAutoFit/>
          </a:bodyPr>
          <a:lstStyle/>
          <a:p>
            <a:pPr lvl="0">
              <a:buClr>
                <a:srgbClr val="333333"/>
              </a:buClr>
              <a:buSzPct val="100000"/>
            </a:pPr>
            <a:r>
              <a:rPr lang="en-US" sz="2400" dirty="0"/>
              <a:t>The Dhaka Conference on Disability and Disaster followed the Global Platform for Disaster Risk Reduction in 2015. </a:t>
            </a:r>
          </a:p>
          <a:p>
            <a:pPr marL="228600" lvl="0" indent="-228600">
              <a:buClr>
                <a:srgbClr val="333333"/>
              </a:buClr>
              <a:buSzPct val="100000"/>
              <a:buFont typeface="Noto Sans Symbols"/>
              <a:buChar char="▪"/>
            </a:pPr>
            <a:endParaRPr lang="en-US" sz="2400" dirty="0"/>
          </a:p>
          <a:p>
            <a:pPr lvl="0">
              <a:buClr>
                <a:srgbClr val="333333"/>
              </a:buClr>
              <a:buSzPct val="100000"/>
            </a:pPr>
            <a:r>
              <a:rPr lang="en-US" sz="2400" dirty="0"/>
              <a:t>Participants adopted the Dhaka Declaration which supports the implementation of the Sendai Framework by calling for inclusion and meaningful participation of persons with disabilities in all disaster risk management programs.</a:t>
            </a:r>
          </a:p>
          <a:p>
            <a:pPr lvl="0">
              <a:buClr>
                <a:srgbClr val="333333"/>
              </a:buClr>
              <a:buSzPct val="100000"/>
            </a:pPr>
            <a:endParaRPr lang="en-US" sz="2400" dirty="0">
              <a:ea typeface="Arial"/>
              <a:cs typeface="Arial"/>
              <a:sym typeface="Arial"/>
            </a:endParaRPr>
          </a:p>
          <a:p>
            <a:pPr lvl="0">
              <a:buClr>
                <a:srgbClr val="333333"/>
              </a:buClr>
              <a:buSzPct val="100000"/>
            </a:pPr>
            <a:r>
              <a:rPr lang="en-US" sz="2400" dirty="0">
                <a:ea typeface="Arial"/>
                <a:cs typeface="Arial"/>
                <a:sym typeface="Arial"/>
                <a:hlinkClick r:id="rId2"/>
              </a:rPr>
              <a:t>The Declaration </a:t>
            </a:r>
            <a:r>
              <a:rPr lang="en-US" sz="2400" dirty="0">
                <a:ea typeface="Arial"/>
                <a:cs typeface="Arial"/>
                <a:sym typeface="Arial"/>
              </a:rPr>
              <a:t>was updated in 2018, </a:t>
            </a:r>
            <a:r>
              <a:rPr lang="en-US" sz="2400" dirty="0"/>
              <a:t>at the Dhaka Conference on Disability and Disaster Risk Management </a:t>
            </a:r>
            <a:r>
              <a:rPr lang="en-US" sz="2400" dirty="0">
                <a:ea typeface="Arial"/>
                <a:cs typeface="Arial"/>
                <a:sym typeface="Arial"/>
              </a:rPr>
              <a:t>with targets for 2021.  </a:t>
            </a:r>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D99C0040-83C2-1D45-9E9C-F8B403CBC3E4}"/>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121354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a:xfrm>
            <a:off x="628650" y="223433"/>
            <a:ext cx="7886700" cy="1325563"/>
          </a:xfrm>
        </p:spPr>
        <p:txBody>
          <a:bodyPr/>
          <a:lstStyle/>
          <a:p>
            <a:pPr fontAlgn="base"/>
            <a:r>
              <a:rPr lang="en-US" sz="2800" cap="all" dirty="0"/>
              <a:t>CHARTER ON INCLUSION OF PERSONS WITH DISABILITIES IN HUMANITARIAN ACTION</a:t>
            </a:r>
            <a:br>
              <a:rPr lang="en-US" sz="2800" cap="all" dirty="0"/>
            </a:br>
            <a:br>
              <a:rPr lang="en-US" sz="2800" dirty="0"/>
            </a:br>
            <a:endParaRPr lang="en-US" sz="2800" dirty="0"/>
          </a:p>
        </p:txBody>
      </p:sp>
      <p:pic>
        <p:nvPicPr>
          <p:cNvPr id="9" name="Picture 8" descr="World Institute on Disability Logo - Large block letters &quot;WID&quot;, with a graphic of a world globe over the letter W. ">
            <a:extLst>
              <a:ext uri="{FF2B5EF4-FFF2-40B4-BE49-F238E27FC236}">
                <a16:creationId xmlns:a16="http://schemas.microsoft.com/office/drawing/2014/main" id="{36B26060-9FC3-7E4D-A2B9-D2470664AA7F}"/>
              </a:ext>
            </a:extLst>
          </p:cNvPr>
          <p:cNvPicPr>
            <a:picLocks noChangeAspect="1"/>
          </p:cNvPicPr>
          <p:nvPr/>
        </p:nvPicPr>
        <p:blipFill>
          <a:blip r:embed="rId2"/>
          <a:srcRect/>
          <a:stretch/>
        </p:blipFill>
        <p:spPr>
          <a:xfrm>
            <a:off x="7768451" y="5625958"/>
            <a:ext cx="1015288" cy="1015288"/>
          </a:xfrm>
          <a:prstGeom prst="rect">
            <a:avLst/>
          </a:prstGeom>
        </p:spPr>
      </p:pic>
      <p:sp>
        <p:nvSpPr>
          <p:cNvPr id="3" name="Rectangle 2">
            <a:extLst>
              <a:ext uri="{FF2B5EF4-FFF2-40B4-BE49-F238E27FC236}">
                <a16:creationId xmlns:a16="http://schemas.microsoft.com/office/drawing/2014/main" id="{642BBDAB-0DE6-D745-8F36-ECFC398FFDEF}"/>
              </a:ext>
            </a:extLst>
          </p:cNvPr>
          <p:cNvSpPr/>
          <p:nvPr/>
        </p:nvSpPr>
        <p:spPr>
          <a:xfrm>
            <a:off x="628649" y="1582341"/>
            <a:ext cx="7886699" cy="4154984"/>
          </a:xfrm>
          <a:prstGeom prst="rect">
            <a:avLst/>
          </a:prstGeom>
        </p:spPr>
        <p:txBody>
          <a:bodyPr wrap="square">
            <a:spAutoFit/>
          </a:bodyPr>
          <a:lstStyle/>
          <a:p>
            <a:r>
              <a:rPr lang="en-US" sz="2400" dirty="0"/>
              <a:t>The Charter on Inclusion of Persons with Disabilities in Humanitarian Action was launched at the 2016 World Humanitarian Summit by a multi-stakeholder coalition of Member States, United Nations agencies, </a:t>
            </a:r>
            <a:r>
              <a:rPr lang="en-US" sz="2400" dirty="0" err="1"/>
              <a:t>organisations</a:t>
            </a:r>
            <a:r>
              <a:rPr lang="en-US" sz="2400" dirty="0"/>
              <a:t> of persons with disabilities (DPOs), international </a:t>
            </a:r>
            <a:r>
              <a:rPr lang="en-US" sz="2400" dirty="0" err="1"/>
              <a:t>organisations</a:t>
            </a:r>
            <a:r>
              <a:rPr lang="en-US" sz="2400" dirty="0"/>
              <a:t> and civil society </a:t>
            </a:r>
            <a:r>
              <a:rPr lang="en-US" sz="2400" dirty="0" err="1"/>
              <a:t>organisations</a:t>
            </a:r>
            <a:r>
              <a:rPr lang="en-US" sz="2400" dirty="0"/>
              <a:t>. </a:t>
            </a:r>
          </a:p>
          <a:p>
            <a:endParaRPr lang="en-US" sz="2400" dirty="0"/>
          </a:p>
          <a:p>
            <a:r>
              <a:rPr lang="en-US" sz="2400" dirty="0"/>
              <a:t>The Charter demonstrates the collective willingness to enhance the effective inclusion and participation of persons with disabilities and their representative organizations across the humanitarian system. </a:t>
            </a:r>
          </a:p>
        </p:txBody>
      </p:sp>
    </p:spTree>
    <p:extLst>
      <p:ext uri="{BB962C8B-B14F-4D97-AF65-F5344CB8AC3E}">
        <p14:creationId xmlns:p14="http://schemas.microsoft.com/office/powerpoint/2010/main" val="172774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75F2-AC60-C347-9322-D1AAE1B61DF9}"/>
              </a:ext>
            </a:extLst>
          </p:cNvPr>
          <p:cNvSpPr>
            <a:spLocks noGrp="1"/>
          </p:cNvSpPr>
          <p:nvPr>
            <p:ph type="title"/>
          </p:nvPr>
        </p:nvSpPr>
        <p:spPr/>
        <p:txBody>
          <a:bodyPr/>
          <a:lstStyle/>
          <a:p>
            <a:r>
              <a:rPr lang="en-US" dirty="0">
                <a:solidFill>
                  <a:schemeClr val="bg1"/>
                </a:solidFill>
              </a:rPr>
              <a:t>Disproportionate Impact</a:t>
            </a:r>
          </a:p>
        </p:txBody>
      </p:sp>
      <p:sp>
        <p:nvSpPr>
          <p:cNvPr id="3" name="Rectangle 2" descr="According to the United Nations, children and adults with disabilities and older adults are 2-4 times more likely to be injured or die in a disaster due to a lack of planning, accessibility and accommodation, most are not due to diagnostic labels or medical conditions.”&#13;&#10;&#13;&#10;The United Nations Sendai Framework for Disaster Risk Reduction recognizes that not only are persons with disabilities disproportionately affected by disasters, but – crucially – that their knowledge and leadership skills are essential for building resilient, inclusive and equitable societies.&#13;&#10;&#13;&#10;-United Nations Sendai Framework for Disaster Risk Reduction - 2015-2030&#13;&#10;">
            <a:extLst>
              <a:ext uri="{FF2B5EF4-FFF2-40B4-BE49-F238E27FC236}">
                <a16:creationId xmlns:a16="http://schemas.microsoft.com/office/drawing/2014/main" id="{44594A16-6116-674F-AF8F-78F68C24C945}"/>
              </a:ext>
            </a:extLst>
          </p:cNvPr>
          <p:cNvSpPr/>
          <p:nvPr/>
        </p:nvSpPr>
        <p:spPr>
          <a:xfrm>
            <a:off x="745314" y="1928589"/>
            <a:ext cx="7653371" cy="2354491"/>
          </a:xfrm>
          <a:prstGeom prst="rect">
            <a:avLst/>
          </a:prstGeom>
        </p:spPr>
        <p:txBody>
          <a:bodyPr wrap="square">
            <a:spAutoFit/>
          </a:bodyPr>
          <a:lstStyle/>
          <a:p>
            <a:pPr fontAlgn="base"/>
            <a:r>
              <a:rPr lang="en-US" sz="2400" dirty="0"/>
              <a:t>According to the United Nations, “children and adults with disabilities and older adults are 2-4 times more likely to be injured or die in a disaster due to a lack of planning, accessibility and accommodation, most are not due to diagnostic labels or medical conditions.”</a:t>
            </a:r>
          </a:p>
          <a:p>
            <a:pPr fontAlgn="base"/>
            <a:endParaRPr lang="en-US" dirty="0">
              <a:solidFill>
                <a:srgbClr val="002060"/>
              </a:solidFill>
            </a:endParaRPr>
          </a:p>
          <a:p>
            <a:r>
              <a:rPr lang="en-US" sz="900" dirty="0"/>
              <a:t>-United Nations Sendai Framework for Disaster Risk Reduction - 2015-2030</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F3025C25-D681-974A-A06D-CE2FE4105FA4}"/>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3636324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a:xfrm>
            <a:off x="628650" y="223433"/>
            <a:ext cx="7886700" cy="1325563"/>
          </a:xfrm>
        </p:spPr>
        <p:txBody>
          <a:bodyPr/>
          <a:lstStyle/>
          <a:p>
            <a:pPr fontAlgn="base"/>
            <a:r>
              <a:rPr lang="en-US" sz="2800" cap="all" dirty="0"/>
              <a:t>CHARTER ON INCLUSION OF PERSONS WITH DISABILITIES IN HUMANITARIAN ACTION</a:t>
            </a:r>
            <a:br>
              <a:rPr lang="en-US" sz="2800" cap="all" dirty="0"/>
            </a:br>
            <a:br>
              <a:rPr lang="en-US" sz="2800" dirty="0"/>
            </a:br>
            <a:endParaRPr lang="en-US" sz="2800" dirty="0"/>
          </a:p>
        </p:txBody>
      </p:sp>
      <p:sp>
        <p:nvSpPr>
          <p:cNvPr id="4" name="Rectangle 3">
            <a:extLst>
              <a:ext uri="{FF2B5EF4-FFF2-40B4-BE49-F238E27FC236}">
                <a16:creationId xmlns:a16="http://schemas.microsoft.com/office/drawing/2014/main" id="{EB473DE5-077E-BB4F-8C6C-F4FD8F3C2D67}"/>
              </a:ext>
            </a:extLst>
          </p:cNvPr>
          <p:cNvSpPr/>
          <p:nvPr/>
        </p:nvSpPr>
        <p:spPr>
          <a:xfrm>
            <a:off x="2195856" y="1720840"/>
            <a:ext cx="4752288" cy="3416320"/>
          </a:xfrm>
          <a:prstGeom prst="rect">
            <a:avLst/>
          </a:prstGeom>
        </p:spPr>
        <p:txBody>
          <a:bodyPr wrap="square">
            <a:spAutoFit/>
          </a:bodyPr>
          <a:lstStyle/>
          <a:p>
            <a:pPr fontAlgn="base"/>
            <a:r>
              <a:rPr lang="en-US" sz="2400" dirty="0">
                <a:hlinkClick r:id="rId2"/>
              </a:rPr>
              <a:t>The Humanitarian Disability Charter</a:t>
            </a:r>
            <a:endParaRPr lang="en-US" sz="2400" dirty="0"/>
          </a:p>
          <a:p>
            <a:pPr fontAlgn="base"/>
            <a:endParaRPr lang="en-US" sz="2400" dirty="0"/>
          </a:p>
          <a:p>
            <a:pPr fontAlgn="base"/>
            <a:r>
              <a:rPr lang="en-US" sz="2400" dirty="0"/>
              <a:t>5 key elements:</a:t>
            </a:r>
          </a:p>
          <a:p>
            <a:pPr fontAlgn="base"/>
            <a:endParaRPr lang="en-US" sz="2400" dirty="0"/>
          </a:p>
          <a:p>
            <a:pPr marL="342900" indent="-342900" fontAlgn="base">
              <a:buFont typeface="Arial" panose="020B0604020202020204" pitchFamily="34" charset="0"/>
              <a:buChar char="•"/>
            </a:pPr>
            <a:r>
              <a:rPr lang="en-US" sz="2400" dirty="0"/>
              <a:t>Non Discrimination</a:t>
            </a:r>
          </a:p>
          <a:p>
            <a:pPr marL="342900" indent="-342900" fontAlgn="base">
              <a:buFont typeface="Arial" panose="020B0604020202020204" pitchFamily="34" charset="0"/>
              <a:buChar char="•"/>
            </a:pPr>
            <a:r>
              <a:rPr lang="en-US" sz="2400" dirty="0"/>
              <a:t>Participation</a:t>
            </a:r>
          </a:p>
          <a:p>
            <a:pPr marL="342900" indent="-342900" fontAlgn="base">
              <a:buFont typeface="Arial" panose="020B0604020202020204" pitchFamily="34" charset="0"/>
              <a:buChar char="•"/>
            </a:pPr>
            <a:r>
              <a:rPr lang="en-US" sz="2400" dirty="0"/>
              <a:t>Inclusive Policy</a:t>
            </a:r>
          </a:p>
          <a:p>
            <a:pPr marL="342900" indent="-342900" fontAlgn="base">
              <a:buFont typeface="Arial" panose="020B0604020202020204" pitchFamily="34" charset="0"/>
              <a:buChar char="•"/>
            </a:pPr>
            <a:r>
              <a:rPr lang="en-US" sz="2400" dirty="0"/>
              <a:t>Inclusive Response and Services</a:t>
            </a:r>
          </a:p>
          <a:p>
            <a:pPr marL="342900" indent="-342900" fontAlgn="base">
              <a:buFont typeface="Arial" panose="020B0604020202020204" pitchFamily="34" charset="0"/>
              <a:buChar char="•"/>
            </a:pPr>
            <a:r>
              <a:rPr lang="en-US" sz="2400" dirty="0"/>
              <a:t>Cooperation and Coordination</a:t>
            </a:r>
          </a:p>
        </p:txBody>
      </p:sp>
      <p:pic>
        <p:nvPicPr>
          <p:cNvPr id="9" name="Picture 8" descr="World Institute on Disability Logo - Large block letters &quot;WID&quot;, with a graphic of a world globe over the letter W. ">
            <a:extLst>
              <a:ext uri="{FF2B5EF4-FFF2-40B4-BE49-F238E27FC236}">
                <a16:creationId xmlns:a16="http://schemas.microsoft.com/office/drawing/2014/main" id="{36B26060-9FC3-7E4D-A2B9-D2470664AA7F}"/>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11289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a:xfrm>
            <a:off x="628650" y="223433"/>
            <a:ext cx="7886700" cy="1325563"/>
          </a:xfrm>
        </p:spPr>
        <p:txBody>
          <a:bodyPr/>
          <a:lstStyle/>
          <a:p>
            <a:pPr fontAlgn="base"/>
            <a:r>
              <a:rPr lang="en-US" sz="2800" cap="all" dirty="0"/>
              <a:t>INCLUSION OF PERSONS WITH DISABILITIES IN HUMANITARIAN ACTION</a:t>
            </a:r>
            <a:br>
              <a:rPr lang="en-US" sz="2800" cap="all" dirty="0"/>
            </a:br>
            <a:br>
              <a:rPr lang="en-US" sz="2800" dirty="0"/>
            </a:br>
            <a:endParaRPr lang="en-US" sz="2800" dirty="0"/>
          </a:p>
        </p:txBody>
      </p:sp>
      <p:sp>
        <p:nvSpPr>
          <p:cNvPr id="4" name="Rectangle 3">
            <a:extLst>
              <a:ext uri="{FF2B5EF4-FFF2-40B4-BE49-F238E27FC236}">
                <a16:creationId xmlns:a16="http://schemas.microsoft.com/office/drawing/2014/main" id="{EB473DE5-077E-BB4F-8C6C-F4FD8F3C2D67}"/>
              </a:ext>
            </a:extLst>
          </p:cNvPr>
          <p:cNvSpPr/>
          <p:nvPr/>
        </p:nvSpPr>
        <p:spPr>
          <a:xfrm>
            <a:off x="1052372" y="1548996"/>
            <a:ext cx="7175715" cy="1938992"/>
          </a:xfrm>
          <a:prstGeom prst="rect">
            <a:avLst/>
          </a:prstGeom>
        </p:spPr>
        <p:txBody>
          <a:bodyPr wrap="square">
            <a:spAutoFit/>
          </a:bodyPr>
          <a:lstStyle/>
          <a:p>
            <a:r>
              <a:rPr lang="en-US" sz="2400" dirty="0"/>
              <a:t>In 2019, the launch of the </a:t>
            </a:r>
            <a:r>
              <a:rPr lang="en-US" sz="2400" b="1" u="sng" dirty="0">
                <a:hlinkClick r:id="rId2"/>
              </a:rPr>
              <a:t>IASC Guidelines on Inclusion of Persons with Disabilities in Humanitarian Action</a:t>
            </a:r>
            <a:r>
              <a:rPr lang="en-US" sz="2400" dirty="0"/>
              <a:t> marked an important point in efforts to ensure that persons with disabilities are fully included as both beneficiaries and actors in humanitarian response. </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1B0EA8A3-F871-C247-AF37-413E831C7CB2}"/>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2011563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a:xfrm>
            <a:off x="628650" y="223433"/>
            <a:ext cx="7886700" cy="1325563"/>
          </a:xfrm>
        </p:spPr>
        <p:txBody>
          <a:bodyPr/>
          <a:lstStyle/>
          <a:p>
            <a:pPr fontAlgn="base"/>
            <a:r>
              <a:rPr lang="en-US" sz="2800" cap="all" dirty="0"/>
              <a:t>INCLUSION OF PERSONS WITH DISABILITIES IN HUMANITARIAN ACTION Reference Group</a:t>
            </a:r>
            <a:br>
              <a:rPr lang="en-US" sz="2800" cap="all" dirty="0"/>
            </a:br>
            <a:br>
              <a:rPr lang="en-US" sz="2800" dirty="0"/>
            </a:br>
            <a:endParaRPr lang="en-US" sz="2800" dirty="0"/>
          </a:p>
        </p:txBody>
      </p:sp>
      <p:sp>
        <p:nvSpPr>
          <p:cNvPr id="4" name="Rectangle 3">
            <a:extLst>
              <a:ext uri="{FF2B5EF4-FFF2-40B4-BE49-F238E27FC236}">
                <a16:creationId xmlns:a16="http://schemas.microsoft.com/office/drawing/2014/main" id="{EB473DE5-077E-BB4F-8C6C-F4FD8F3C2D67}"/>
              </a:ext>
            </a:extLst>
          </p:cNvPr>
          <p:cNvSpPr/>
          <p:nvPr/>
        </p:nvSpPr>
        <p:spPr>
          <a:xfrm>
            <a:off x="1145362" y="2090172"/>
            <a:ext cx="7462978" cy="2677656"/>
          </a:xfrm>
          <a:prstGeom prst="rect">
            <a:avLst/>
          </a:prstGeom>
        </p:spPr>
        <p:txBody>
          <a:bodyPr wrap="square">
            <a:spAutoFit/>
          </a:bodyPr>
          <a:lstStyle/>
          <a:p>
            <a:r>
              <a:rPr lang="en-US" sz="2400" dirty="0"/>
              <a:t>The Reference Group is a platform fostering cooperation between UN, International Agencies, NGOs and organizations of persons with disabilities in promoting disability inclusive humanitarian response, including, but not limited to, supporting the development, dissemination and implementation of key guidance materials, including the IASC Guidelines. </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EA197E0A-62E2-AA41-AE73-0BD952D9478B}"/>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1756944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a:xfrm>
            <a:off x="628650" y="223433"/>
            <a:ext cx="7886700" cy="1325563"/>
          </a:xfrm>
        </p:spPr>
        <p:txBody>
          <a:bodyPr/>
          <a:lstStyle/>
          <a:p>
            <a:pPr fontAlgn="base"/>
            <a:r>
              <a:rPr lang="en-US" sz="2800" cap="all" dirty="0"/>
              <a:t>Reference Group</a:t>
            </a:r>
            <a:br>
              <a:rPr lang="en-US" sz="2800" cap="all" dirty="0"/>
            </a:br>
            <a:br>
              <a:rPr lang="en-US" sz="2800" dirty="0"/>
            </a:br>
            <a:endParaRPr lang="en-US" sz="2800" dirty="0"/>
          </a:p>
        </p:txBody>
      </p:sp>
      <p:sp>
        <p:nvSpPr>
          <p:cNvPr id="4" name="Rectangle 3">
            <a:extLst>
              <a:ext uri="{FF2B5EF4-FFF2-40B4-BE49-F238E27FC236}">
                <a16:creationId xmlns:a16="http://schemas.microsoft.com/office/drawing/2014/main" id="{EB473DE5-077E-BB4F-8C6C-F4FD8F3C2D67}"/>
              </a:ext>
            </a:extLst>
          </p:cNvPr>
          <p:cNvSpPr/>
          <p:nvPr/>
        </p:nvSpPr>
        <p:spPr>
          <a:xfrm>
            <a:off x="628650" y="1548996"/>
            <a:ext cx="7750240" cy="3416320"/>
          </a:xfrm>
          <a:prstGeom prst="rect">
            <a:avLst/>
          </a:prstGeom>
        </p:spPr>
        <p:txBody>
          <a:bodyPr wrap="square">
            <a:spAutoFit/>
          </a:bodyPr>
          <a:lstStyle/>
          <a:p>
            <a:r>
              <a:rPr lang="en-US" sz="2400" dirty="0"/>
              <a:t>Membership is open to international, regional and local organizations of persons with disabilities (OPDs), non-governmental organizations (NGOs) and UN agencies, as well as interagency networks, multilateral or bilateral agencies, private sector, academics and others committed to promoting inclusion of persons with disabilities in humanitarian action.</a:t>
            </a:r>
          </a:p>
          <a:p>
            <a:endParaRPr lang="en-US" sz="2400" dirty="0"/>
          </a:p>
          <a:p>
            <a:r>
              <a:rPr lang="en-US" sz="2400" dirty="0">
                <a:hlinkClick r:id="rId2"/>
              </a:rPr>
              <a:t>Reference Group Membership</a:t>
            </a:r>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6FBB168D-7599-1849-BF20-76B6A020F16B}"/>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620932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DB32-20E9-1F4C-8F65-FDB307C3974D}"/>
              </a:ext>
            </a:extLst>
          </p:cNvPr>
          <p:cNvSpPr>
            <a:spLocks noGrp="1"/>
          </p:cNvSpPr>
          <p:nvPr>
            <p:ph type="title"/>
          </p:nvPr>
        </p:nvSpPr>
        <p:spPr>
          <a:xfrm>
            <a:off x="309966" y="-196966"/>
            <a:ext cx="8431078" cy="1325563"/>
          </a:xfrm>
        </p:spPr>
        <p:txBody>
          <a:bodyPr/>
          <a:lstStyle/>
          <a:p>
            <a:r>
              <a:rPr lang="en-US" sz="3200" dirty="0"/>
              <a:t>FIVE ACTIONS FOR DISABILITY-INCLUSIVE DISASTER RISK MANAGEMENT</a:t>
            </a:r>
          </a:p>
        </p:txBody>
      </p:sp>
      <p:sp>
        <p:nvSpPr>
          <p:cNvPr id="3" name="Rectangle 2">
            <a:extLst>
              <a:ext uri="{FF2B5EF4-FFF2-40B4-BE49-F238E27FC236}">
                <a16:creationId xmlns:a16="http://schemas.microsoft.com/office/drawing/2014/main" id="{10D3AD1C-B105-3443-A764-E3F15A29FBFA}"/>
              </a:ext>
            </a:extLst>
          </p:cNvPr>
          <p:cNvSpPr/>
          <p:nvPr/>
        </p:nvSpPr>
        <p:spPr>
          <a:xfrm>
            <a:off x="389357" y="1392068"/>
            <a:ext cx="8272295" cy="4678204"/>
          </a:xfrm>
          <a:prstGeom prst="rect">
            <a:avLst/>
          </a:prstGeom>
        </p:spPr>
        <p:txBody>
          <a:bodyPr wrap="square">
            <a:spAutoFit/>
          </a:bodyPr>
          <a:lstStyle/>
          <a:p>
            <a:pPr marL="1371600" lvl="2" indent="-457200" fontAlgn="ctr">
              <a:buAutoNum type="arabicPeriod"/>
            </a:pPr>
            <a:r>
              <a:rPr lang="en-US" sz="2400" dirty="0"/>
              <a:t>Include Persons With Disabilities As Valued Stakeholders In Disaster Risk Management Activities. </a:t>
            </a:r>
          </a:p>
          <a:p>
            <a:pPr marL="1371600" lvl="2" indent="-457200" fontAlgn="ctr">
              <a:buAutoNum type="arabicPeriod"/>
            </a:pPr>
            <a:r>
              <a:rPr lang="en-US" sz="2400" dirty="0"/>
              <a:t>Help Remove Barriers To The Full Participation Of Persons With Disabilities. </a:t>
            </a:r>
          </a:p>
          <a:p>
            <a:pPr marL="1371600" lvl="2" indent="-457200" fontAlgn="ctr">
              <a:buAutoNum type="arabicPeriod"/>
            </a:pPr>
            <a:r>
              <a:rPr lang="en-US" sz="2400" dirty="0"/>
              <a:t>Increase Awareness Among Governments And Their Partners Of The Safety And Security Needs Of Persons With Disabilities. </a:t>
            </a:r>
          </a:p>
          <a:p>
            <a:pPr marL="1371600" lvl="2" indent="-457200" fontAlgn="ctr">
              <a:buAutoNum type="arabicPeriod"/>
            </a:pPr>
            <a:r>
              <a:rPr lang="en-US" sz="2400" dirty="0"/>
              <a:t>Collect Data That Is Disaggregated By Disability. </a:t>
            </a:r>
          </a:p>
          <a:p>
            <a:pPr marL="1371600" lvl="2" indent="-457200" fontAlgn="ctr">
              <a:buAutoNum type="arabicPeriod"/>
            </a:pPr>
            <a:r>
              <a:rPr lang="en-US" sz="2400" dirty="0"/>
              <a:t>Ensure That New Construction, Rehabilitation, And Reconstruction Are Accessible To Persons With Disabilities.</a:t>
            </a:r>
          </a:p>
          <a:p>
            <a:pPr lvl="2" fontAlgn="ctr"/>
            <a:r>
              <a:rPr lang="en-US" sz="1000" dirty="0">
                <a:hlinkClick r:id="rId2"/>
              </a:rPr>
              <a:t>https://www.gfdrr.org/sites/default/files/GFDRR%20Disability%20inclusion%20in%20DRM%20Brief_FO.pdf</a:t>
            </a:r>
            <a:r>
              <a:rPr lang="en-US" sz="1000" dirty="0"/>
              <a:t> </a:t>
            </a:r>
          </a:p>
          <a:p>
            <a:pPr marL="800100" lvl="1" indent="-342900" fontAlgn="ctr">
              <a:buFontTx/>
              <a:buChar char="-"/>
            </a:pPr>
            <a:endParaRPr lang="en-US" sz="2400" dirty="0"/>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C6172599-3948-234E-91E3-850F58EE632B}"/>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152173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600" dirty="0"/>
              <a:t>Disability Inclusive Climate Justice</a:t>
            </a:r>
          </a:p>
        </p:txBody>
      </p:sp>
      <p:sp>
        <p:nvSpPr>
          <p:cNvPr id="5" name="TextBox 4">
            <a:extLst>
              <a:ext uri="{FF2B5EF4-FFF2-40B4-BE49-F238E27FC236}">
                <a16:creationId xmlns:a16="http://schemas.microsoft.com/office/drawing/2014/main" id="{2875CB5F-38A4-5E4E-8551-69627913D242}"/>
              </a:ext>
            </a:extLst>
          </p:cNvPr>
          <p:cNvSpPr txBox="1"/>
          <p:nvPr/>
        </p:nvSpPr>
        <p:spPr>
          <a:xfrm>
            <a:off x="912347" y="1143556"/>
            <a:ext cx="7466543" cy="5109091"/>
          </a:xfrm>
          <a:prstGeom prst="rect">
            <a:avLst/>
          </a:prstGeom>
          <a:noFill/>
          <a:ln>
            <a:noFill/>
          </a:ln>
        </p:spPr>
        <p:txBody>
          <a:bodyPr wrap="square" rtlCol="0">
            <a:spAutoFit/>
          </a:bodyPr>
          <a:lstStyle/>
          <a:p>
            <a:pPr marL="4763" defTabSz="457178">
              <a:spcBef>
                <a:spcPts val="400"/>
              </a:spcBef>
              <a:spcAft>
                <a:spcPts val="600"/>
              </a:spcAft>
              <a:buClr>
                <a:srgbClr val="000000"/>
              </a:buClr>
              <a:buSzPts val="1767"/>
            </a:pPr>
            <a:r>
              <a:rPr lang="en-US" sz="2400" dirty="0"/>
              <a:t>Climate change is a global challenge that impacts everyone, but it does not impact everyone equally</a:t>
            </a:r>
          </a:p>
          <a:p>
            <a:pPr marL="4763" defTabSz="457178">
              <a:spcBef>
                <a:spcPts val="400"/>
              </a:spcBef>
              <a:spcAft>
                <a:spcPts val="600"/>
              </a:spcAft>
              <a:buClr>
                <a:srgbClr val="000000"/>
              </a:buClr>
              <a:buSzPts val="1767"/>
            </a:pPr>
            <a:endParaRPr lang="en-US" sz="2400" b="1" dirty="0"/>
          </a:p>
          <a:p>
            <a:pPr marL="4763" defTabSz="457178">
              <a:spcBef>
                <a:spcPts val="400"/>
              </a:spcBef>
              <a:spcAft>
                <a:spcPts val="600"/>
              </a:spcAft>
              <a:buClr>
                <a:srgbClr val="000000"/>
              </a:buClr>
              <a:buSzPts val="1767"/>
            </a:pPr>
            <a:r>
              <a:rPr lang="en-US" sz="2400" b="1" dirty="0"/>
              <a:t>Threats: </a:t>
            </a:r>
            <a:r>
              <a:rPr lang="en-US" sz="2400" dirty="0"/>
              <a:t>Extreme weather, sea-level rise, air pollution, and economic shifts</a:t>
            </a:r>
          </a:p>
          <a:p>
            <a:pPr marL="4763" defTabSz="457178">
              <a:spcBef>
                <a:spcPts val="400"/>
              </a:spcBef>
              <a:spcAft>
                <a:spcPts val="600"/>
              </a:spcAft>
              <a:buClr>
                <a:srgbClr val="000000"/>
              </a:buClr>
              <a:buSzPts val="1767"/>
            </a:pPr>
            <a:r>
              <a:rPr lang="en-US" sz="2400" b="1" dirty="0"/>
              <a:t>Risks</a:t>
            </a:r>
            <a:r>
              <a:rPr lang="en-US" sz="2400" dirty="0"/>
              <a:t>: Rights related to jobs, health, mobility, shelter, and prosperity</a:t>
            </a:r>
          </a:p>
          <a:p>
            <a:pPr marL="4763" defTabSz="457178">
              <a:spcBef>
                <a:spcPts val="400"/>
              </a:spcBef>
              <a:spcAft>
                <a:spcPts val="600"/>
              </a:spcAft>
              <a:buClr>
                <a:srgbClr val="000000"/>
              </a:buClr>
              <a:buSzPts val="1767"/>
            </a:pPr>
            <a:r>
              <a:rPr lang="en-US" sz="2400" dirty="0"/>
              <a:t>Fighting the inequities that put certain populations at increased risk from climate change</a:t>
            </a:r>
            <a:endParaRPr lang="en-US" sz="2400" dirty="0">
              <a:solidFill>
                <a:srgbClr val="000000"/>
              </a:solidFill>
              <a:latin typeface="Verizon NHG TX" panose="020B0604020202020204" pitchFamily="34" charset="0"/>
            </a:endParaRPr>
          </a:p>
          <a:p>
            <a:pPr marL="4763" defTabSz="457178">
              <a:spcBef>
                <a:spcPts val="400"/>
              </a:spcBef>
              <a:spcAft>
                <a:spcPts val="600"/>
              </a:spcAft>
              <a:buClr>
                <a:srgbClr val="000000"/>
              </a:buClr>
              <a:buSzPts val="1767"/>
            </a:pPr>
            <a:r>
              <a:rPr lang="en-US" sz="2400" dirty="0"/>
              <a:t>Climate justice is a next frontier in social responsibility </a:t>
            </a:r>
            <a:br>
              <a:rPr lang="en-US" sz="2400" dirty="0"/>
            </a:br>
            <a:endParaRPr lang="en-US" sz="2400" dirty="0"/>
          </a:p>
          <a:p>
            <a:pPr marL="4763" defTabSz="457178">
              <a:spcBef>
                <a:spcPts val="400"/>
              </a:spcBef>
              <a:spcAft>
                <a:spcPts val="600"/>
              </a:spcAft>
              <a:buClr>
                <a:srgbClr val="000000"/>
              </a:buClr>
              <a:buSzPts val="1767"/>
            </a:pPr>
            <a:endParaRPr lang="en-US" sz="1200" dirty="0"/>
          </a:p>
        </p:txBody>
      </p:sp>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A22C0609-600D-5348-BA8D-5C57C4B888F2}"/>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1803908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DB32-20E9-1F4C-8F65-FDB307C3974D}"/>
              </a:ext>
            </a:extLst>
          </p:cNvPr>
          <p:cNvSpPr>
            <a:spLocks noGrp="1"/>
          </p:cNvSpPr>
          <p:nvPr>
            <p:ph type="title"/>
          </p:nvPr>
        </p:nvSpPr>
        <p:spPr>
          <a:xfrm>
            <a:off x="309966" y="-196966"/>
            <a:ext cx="8431078" cy="1325563"/>
          </a:xfrm>
        </p:spPr>
        <p:txBody>
          <a:bodyPr/>
          <a:lstStyle/>
          <a:p>
            <a:r>
              <a:rPr lang="en-US" sz="3200" dirty="0"/>
              <a:t>UN Disability Inclusion Strategy</a:t>
            </a:r>
          </a:p>
        </p:txBody>
      </p:sp>
      <p:pic>
        <p:nvPicPr>
          <p:cNvPr id="4" name="Content Placeholder 7" descr="UN Disability Inclusion Strategy Entity Accountability Framework Indicator Table&#10;&#10;">
            <a:extLst>
              <a:ext uri="{FF2B5EF4-FFF2-40B4-BE49-F238E27FC236}">
                <a16:creationId xmlns:a16="http://schemas.microsoft.com/office/drawing/2014/main" id="{FC89ACC8-F9D0-9140-98E5-71952C824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87" y="1086185"/>
            <a:ext cx="8449247" cy="4818670"/>
          </a:xfrm>
          <a:prstGeom prst="rect">
            <a:avLst/>
          </a:prstGeom>
        </p:spPr>
      </p:pic>
      <p:sp>
        <p:nvSpPr>
          <p:cNvPr id="5" name="Rectangle 4">
            <a:extLst>
              <a:ext uri="{FF2B5EF4-FFF2-40B4-BE49-F238E27FC236}">
                <a16:creationId xmlns:a16="http://schemas.microsoft.com/office/drawing/2014/main" id="{8D128366-0081-0F43-91BF-1418087BB908}"/>
              </a:ext>
            </a:extLst>
          </p:cNvPr>
          <p:cNvSpPr/>
          <p:nvPr/>
        </p:nvSpPr>
        <p:spPr>
          <a:xfrm>
            <a:off x="2323410" y="6201686"/>
            <a:ext cx="4572000" cy="369332"/>
          </a:xfrm>
          <a:prstGeom prst="rect">
            <a:avLst/>
          </a:prstGeom>
        </p:spPr>
        <p:txBody>
          <a:bodyPr>
            <a:spAutoFit/>
          </a:bodyPr>
          <a:lstStyle/>
          <a:p>
            <a:pPr lvl="0" algn="ctr"/>
            <a:r>
              <a:rPr lang="en-US" b="1" dirty="0">
                <a:hlinkClick r:id="rId3"/>
              </a:rPr>
              <a:t>UN Disability Inclusion Strategy</a:t>
            </a:r>
            <a:endParaRPr lang="en-US" b="1" dirty="0"/>
          </a:p>
        </p:txBody>
      </p:sp>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BE7D1540-67A6-DA4E-815A-46F2D831C5D5}"/>
              </a:ext>
            </a:extLst>
          </p:cNvPr>
          <p:cNvPicPr>
            <a:picLocks noChangeAspect="1"/>
          </p:cNvPicPr>
          <p:nvPr/>
        </p:nvPicPr>
        <p:blipFill>
          <a:blip r:embed="rId4"/>
          <a:srcRect/>
          <a:stretch/>
        </p:blipFill>
        <p:spPr>
          <a:xfrm>
            <a:off x="7873139" y="6044338"/>
            <a:ext cx="910600" cy="596907"/>
          </a:xfrm>
          <a:prstGeom prst="rect">
            <a:avLst/>
          </a:prstGeom>
        </p:spPr>
      </p:pic>
    </p:spTree>
    <p:extLst>
      <p:ext uri="{BB962C8B-B14F-4D97-AF65-F5344CB8AC3E}">
        <p14:creationId xmlns:p14="http://schemas.microsoft.com/office/powerpoint/2010/main" val="313669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6A9F-BF6C-DF4E-AC19-C79254E9B438}"/>
              </a:ext>
            </a:extLst>
          </p:cNvPr>
          <p:cNvSpPr>
            <a:spLocks noGrp="1"/>
          </p:cNvSpPr>
          <p:nvPr>
            <p:ph type="title"/>
          </p:nvPr>
        </p:nvSpPr>
        <p:spPr/>
        <p:txBody>
          <a:bodyPr/>
          <a:lstStyle/>
          <a:p>
            <a:r>
              <a:rPr lang="en-US" sz="3600" dirty="0"/>
              <a:t>Armed Conflict and Humanitarian Crises</a:t>
            </a:r>
          </a:p>
        </p:txBody>
      </p:sp>
      <p:sp>
        <p:nvSpPr>
          <p:cNvPr id="3" name="Rectangle 2">
            <a:extLst>
              <a:ext uri="{FF2B5EF4-FFF2-40B4-BE49-F238E27FC236}">
                <a16:creationId xmlns:a16="http://schemas.microsoft.com/office/drawing/2014/main" id="{F19BFD1E-A4B1-E44B-8D0C-7EB8016DAB88}"/>
              </a:ext>
            </a:extLst>
          </p:cNvPr>
          <p:cNvSpPr/>
          <p:nvPr/>
        </p:nvSpPr>
        <p:spPr>
          <a:xfrm>
            <a:off x="546930" y="1449623"/>
            <a:ext cx="8514259" cy="4062651"/>
          </a:xfrm>
          <a:prstGeom prst="rect">
            <a:avLst/>
          </a:prstGeom>
        </p:spPr>
        <p:txBody>
          <a:bodyPr wrap="square">
            <a:spAutoFit/>
          </a:bodyPr>
          <a:lstStyle/>
          <a:p>
            <a:r>
              <a:rPr lang="en-US" sz="2400" dirty="0">
                <a:solidFill>
                  <a:srgbClr val="000000"/>
                </a:solidFill>
                <a:latin typeface="Roboto" panose="02000000000000000000" pitchFamily="2" charset="0"/>
              </a:rPr>
              <a:t>On 20 June 2019, the UN Security Council adopted a resolution on the situation of person with disabilities in armed conflict and humanitarian crises</a:t>
            </a:r>
          </a:p>
          <a:p>
            <a:endParaRPr lang="en-US" sz="2400" dirty="0">
              <a:solidFill>
                <a:srgbClr val="000000"/>
              </a:solidFill>
              <a:latin typeface="Roboto" panose="02000000000000000000" pitchFamily="2" charset="0"/>
            </a:endParaRPr>
          </a:p>
          <a:p>
            <a:r>
              <a:rPr lang="en-US" sz="2400" dirty="0">
                <a:solidFill>
                  <a:srgbClr val="000000"/>
                </a:solidFill>
                <a:latin typeface="Roboto" panose="02000000000000000000" pitchFamily="2" charset="0"/>
              </a:rPr>
              <a:t>It is a political commitment towards mainstreaming disability across all UN pillars, including peace and security. </a:t>
            </a:r>
          </a:p>
          <a:p>
            <a:endParaRPr lang="en-US" sz="2400" dirty="0">
              <a:solidFill>
                <a:srgbClr val="000000"/>
              </a:solidFill>
              <a:latin typeface="Roboto" panose="02000000000000000000" pitchFamily="2" charset="0"/>
            </a:endParaRPr>
          </a:p>
          <a:p>
            <a:r>
              <a:rPr lang="en-US" sz="2400" dirty="0">
                <a:solidFill>
                  <a:srgbClr val="000000"/>
                </a:solidFill>
                <a:latin typeface="Roboto" panose="02000000000000000000" pitchFamily="2" charset="0"/>
              </a:rPr>
              <a:t>The Resolution recognizes the Security Council’s serious concern regarding the disproportionate impact of armed conflict on persons with disabilities </a:t>
            </a:r>
          </a:p>
          <a:p>
            <a:endParaRPr lang="en-US" dirty="0">
              <a:solidFill>
                <a:srgbClr val="000000"/>
              </a:solidFill>
              <a:latin typeface="Roboto" panose="02000000000000000000" pitchFamily="2" charset="0"/>
            </a:endParaRPr>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0BA66938-4474-8E44-9C51-CB6D03367182}"/>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452824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4-647A-8D45-941E-048D74D234B1}"/>
              </a:ext>
            </a:extLst>
          </p:cNvPr>
          <p:cNvSpPr>
            <a:spLocks noGrp="1"/>
          </p:cNvSpPr>
          <p:nvPr>
            <p:ph type="title"/>
          </p:nvPr>
        </p:nvSpPr>
        <p:spPr/>
        <p:txBody>
          <a:bodyPr/>
          <a:lstStyle/>
          <a:p>
            <a:r>
              <a:rPr lang="en-US" dirty="0"/>
              <a:t>Proposed Actions</a:t>
            </a:r>
          </a:p>
        </p:txBody>
      </p:sp>
      <p:sp>
        <p:nvSpPr>
          <p:cNvPr id="3" name="Rectangle 2">
            <a:extLst>
              <a:ext uri="{FF2B5EF4-FFF2-40B4-BE49-F238E27FC236}">
                <a16:creationId xmlns:a16="http://schemas.microsoft.com/office/drawing/2014/main" id="{963A4527-4722-3545-B1E2-9E2E80548B33}"/>
              </a:ext>
            </a:extLst>
          </p:cNvPr>
          <p:cNvSpPr/>
          <p:nvPr/>
        </p:nvSpPr>
        <p:spPr>
          <a:xfrm>
            <a:off x="628650" y="1166843"/>
            <a:ext cx="7886700" cy="489364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Roboto" panose="02000000000000000000" pitchFamily="2" charset="0"/>
              </a:rPr>
              <a:t>Provide inclusive and accessible assistance</a:t>
            </a:r>
          </a:p>
          <a:p>
            <a:pPr marL="342900" indent="-342900">
              <a:buFont typeface="Arial" panose="020B0604020202020204" pitchFamily="34" charset="0"/>
              <a:buChar char="•"/>
            </a:pPr>
            <a:r>
              <a:rPr lang="en-US" sz="2400" dirty="0">
                <a:solidFill>
                  <a:srgbClr val="000000"/>
                </a:solidFill>
                <a:latin typeface="Roboto" panose="02000000000000000000" pitchFamily="2" charset="0"/>
              </a:rPr>
              <a:t>Take measures to ensure access to basic services provided in the context of armed conflict on an equal basis with others</a:t>
            </a:r>
          </a:p>
          <a:p>
            <a:pPr marL="342900" indent="-342900">
              <a:buFont typeface="Arial" panose="020B0604020202020204" pitchFamily="34" charset="0"/>
              <a:buChar char="•"/>
            </a:pPr>
            <a:r>
              <a:rPr lang="en-US" sz="2400" dirty="0">
                <a:solidFill>
                  <a:srgbClr val="000000"/>
                </a:solidFill>
                <a:latin typeface="Roboto" panose="02000000000000000000" pitchFamily="2" charset="0"/>
              </a:rPr>
              <a:t>Build capacity and knowledge of the rights and specific needs of persons with disabilities across UN peacekeeping and peacebuilding actors</a:t>
            </a:r>
            <a:r>
              <a:rPr lang="en-US" sz="2400" b="1" dirty="0">
                <a:solidFill>
                  <a:srgbClr val="000000"/>
                </a:solidFill>
                <a:latin typeface="Roboto" panose="02000000000000000000" pitchFamily="2" charset="0"/>
              </a:rPr>
              <a:t>.</a:t>
            </a:r>
            <a:endParaRPr lang="en-US" sz="2400" dirty="0">
              <a:solidFill>
                <a:srgbClr val="000000"/>
              </a:solidFill>
              <a:latin typeface="Roboto" panose="02000000000000000000" pitchFamily="2" charset="0"/>
            </a:endParaRPr>
          </a:p>
          <a:p>
            <a:endParaRPr lang="en-US" sz="2400" dirty="0">
              <a:solidFill>
                <a:srgbClr val="000000"/>
              </a:solidFill>
              <a:latin typeface="Roboto" panose="02000000000000000000" pitchFamily="2" charset="0"/>
            </a:endParaRPr>
          </a:p>
          <a:p>
            <a:r>
              <a:rPr lang="en-US" sz="2400" dirty="0">
                <a:solidFill>
                  <a:srgbClr val="000000"/>
                </a:solidFill>
                <a:latin typeface="Roboto" panose="02000000000000000000" pitchFamily="2" charset="0"/>
              </a:rPr>
              <a:t>Critically, the resolution affirms the importance of meaningful participation and representation of, and consultation with, persons with disabilities and their representative organizations across all phases of conflict and crisis, and with all stakeholders.</a:t>
            </a:r>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B997D638-9718-554E-8D57-BDC6C0FAD00B}"/>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1320434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4-647A-8D45-941E-048D74D234B1}"/>
              </a:ext>
            </a:extLst>
          </p:cNvPr>
          <p:cNvSpPr>
            <a:spLocks noGrp="1"/>
          </p:cNvSpPr>
          <p:nvPr>
            <p:ph type="title"/>
          </p:nvPr>
        </p:nvSpPr>
        <p:spPr/>
        <p:txBody>
          <a:bodyPr/>
          <a:lstStyle/>
          <a:p>
            <a:r>
              <a:rPr lang="en-US" sz="3600" dirty="0"/>
              <a:t>Report on Rights of Persons with Disabilities in Armed Conflict</a:t>
            </a:r>
          </a:p>
        </p:txBody>
      </p:sp>
      <p:sp>
        <p:nvSpPr>
          <p:cNvPr id="3" name="Rectangle 2">
            <a:extLst>
              <a:ext uri="{FF2B5EF4-FFF2-40B4-BE49-F238E27FC236}">
                <a16:creationId xmlns:a16="http://schemas.microsoft.com/office/drawing/2014/main" id="{963A4527-4722-3545-B1E2-9E2E80548B33}"/>
              </a:ext>
            </a:extLst>
          </p:cNvPr>
          <p:cNvSpPr/>
          <p:nvPr/>
        </p:nvSpPr>
        <p:spPr>
          <a:xfrm>
            <a:off x="628650" y="1166843"/>
            <a:ext cx="7886700" cy="4431983"/>
          </a:xfrm>
          <a:prstGeom prst="rect">
            <a:avLst/>
          </a:prstGeom>
        </p:spPr>
        <p:txBody>
          <a:bodyPr wrap="square">
            <a:spAutoFit/>
          </a:bodyPr>
          <a:lstStyle/>
          <a:p>
            <a:r>
              <a:rPr lang="en-US" sz="2400" dirty="0"/>
              <a:t>Report on rights of persons with disabilities in armed conflict examines the protection of the rights of persons with disabilities in the context of armed conflict. </a:t>
            </a:r>
          </a:p>
          <a:p>
            <a:endParaRPr lang="en-US" sz="2400" dirty="0"/>
          </a:p>
          <a:p>
            <a:r>
              <a:rPr lang="en-US" sz="2400" dirty="0"/>
              <a:t>The report takes stock of the dialogue started by Security Council resolution 2475 (2019) and is aimed at advancing the discussion on the topic in the light of the provisions of the Convention on the Rights of Persons with Disabilities and international humanitarian law.</a:t>
            </a:r>
          </a:p>
          <a:p>
            <a:endParaRPr lang="en-US" sz="2400" dirty="0"/>
          </a:p>
          <a:p>
            <a:r>
              <a:rPr lang="en-US" sz="2400" dirty="0">
                <a:hlinkClick r:id="rId2"/>
              </a:rPr>
              <a:t>https://undocs.org/en/A/76/146</a:t>
            </a:r>
            <a:endParaRPr lang="en-US" sz="2400" dirty="0"/>
          </a:p>
          <a:p>
            <a:endParaRPr lang="en-US" b="1" dirty="0"/>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43BC47E0-628D-9B46-9889-10EF80A62D97}"/>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27649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err="1"/>
              <a:t>Millenium</a:t>
            </a:r>
            <a:r>
              <a:rPr lang="en-US" dirty="0"/>
              <a:t> Development Goals</a:t>
            </a:r>
          </a:p>
        </p:txBody>
      </p:sp>
      <p:sp>
        <p:nvSpPr>
          <p:cNvPr id="4" name="Rectangle 3">
            <a:extLst>
              <a:ext uri="{FF2B5EF4-FFF2-40B4-BE49-F238E27FC236}">
                <a16:creationId xmlns:a16="http://schemas.microsoft.com/office/drawing/2014/main" id="{D0140B6B-ABD0-0C45-9871-28CB608843E9}"/>
              </a:ext>
            </a:extLst>
          </p:cNvPr>
          <p:cNvSpPr/>
          <p:nvPr/>
        </p:nvSpPr>
        <p:spPr>
          <a:xfrm>
            <a:off x="1026367" y="2274838"/>
            <a:ext cx="7053943" cy="3323987"/>
          </a:xfrm>
          <a:prstGeom prst="rect">
            <a:avLst/>
          </a:prstGeom>
        </p:spPr>
        <p:txBody>
          <a:bodyPr wrap="square">
            <a:spAutoFit/>
          </a:bodyPr>
          <a:lstStyle/>
          <a:p>
            <a:r>
              <a:rPr lang="en-US" sz="2400" dirty="0"/>
              <a:t>In September 2000 world leaders came together to adopt the </a:t>
            </a:r>
            <a:r>
              <a:rPr lang="en-US" sz="2400" u="sng" dirty="0">
                <a:hlinkClick r:id="rId2"/>
              </a:rPr>
              <a:t>United Nations Millennium Declaration</a:t>
            </a:r>
            <a:r>
              <a:rPr lang="en-US" sz="2400" dirty="0"/>
              <a:t>, committing their nations to a new global partnership to reduce extreme poverty and setting out a series of time-bound targets - with a deadline of 2015 these became known as the Millennium Development Goals.</a:t>
            </a:r>
          </a:p>
          <a:p>
            <a:r>
              <a:rPr lang="en-US" dirty="0"/>
              <a:t> </a:t>
            </a:r>
          </a:p>
          <a:p>
            <a:br>
              <a:rPr lang="en-US" sz="2400" dirty="0"/>
            </a:br>
            <a:endParaRPr lang="en-US" sz="2400" dirty="0"/>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AC677927-CC43-5640-8C5C-607C075298F9}"/>
              </a:ext>
            </a:extLst>
          </p:cNvPr>
          <p:cNvPicPr>
            <a:picLocks noChangeAspect="1"/>
          </p:cNvPicPr>
          <p:nvPr/>
        </p:nvPicPr>
        <p:blipFill>
          <a:blip r:embed="rId3"/>
          <a:srcRect/>
          <a:stretch/>
        </p:blipFill>
        <p:spPr>
          <a:xfrm>
            <a:off x="7768451" y="5625958"/>
            <a:ext cx="1015288" cy="1015288"/>
          </a:xfrm>
          <a:prstGeom prst="rect">
            <a:avLst/>
          </a:prstGeom>
        </p:spPr>
      </p:pic>
    </p:spTree>
    <p:extLst>
      <p:ext uri="{BB962C8B-B14F-4D97-AF65-F5344CB8AC3E}">
        <p14:creationId xmlns:p14="http://schemas.microsoft.com/office/powerpoint/2010/main" val="2081609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4-647A-8D45-941E-048D74D234B1}"/>
              </a:ext>
            </a:extLst>
          </p:cNvPr>
          <p:cNvSpPr>
            <a:spLocks noGrp="1"/>
          </p:cNvSpPr>
          <p:nvPr>
            <p:ph type="title"/>
          </p:nvPr>
        </p:nvSpPr>
        <p:spPr/>
        <p:txBody>
          <a:bodyPr/>
          <a:lstStyle/>
          <a:p>
            <a:r>
              <a:rPr lang="en-US" sz="3200" dirty="0"/>
              <a:t>Global Alliance for Disaster </a:t>
            </a:r>
            <a:br>
              <a:rPr lang="en-US" sz="3200" dirty="0"/>
            </a:br>
            <a:r>
              <a:rPr lang="en-US" sz="3200" dirty="0"/>
              <a:t>Resource Acceleration</a:t>
            </a:r>
          </a:p>
        </p:txBody>
      </p:sp>
      <p:pic>
        <p:nvPicPr>
          <p:cNvPr id="5" name="Picture 4" descr="Text with illustrations. Text: &quot;What is GADRA? An innovative initiative to target disaster relief + resilience resources to local disability-led organizations. GADRA is a dynamic collaboration among disability-led organizations (DLOs), foundations, corporations, and other allies. GADRA identifies DLOs in disaster-impacted communities, then links corporate and foundation partners to accelerate assistance and resources.&quot; Illustrations of disability and disaster supplies including insulin, bottled water, cash, a white cane, a hammer, and trach supplies. Gold, pale yellow, and dark grey background.&#10;">
            <a:extLst>
              <a:ext uri="{FF2B5EF4-FFF2-40B4-BE49-F238E27FC236}">
                <a16:creationId xmlns:a16="http://schemas.microsoft.com/office/drawing/2014/main" id="{118D9EE7-4889-AA4C-A675-B0D569BD83F4}"/>
              </a:ext>
            </a:extLst>
          </p:cNvPr>
          <p:cNvPicPr>
            <a:picLocks noChangeAspect="1"/>
          </p:cNvPicPr>
          <p:nvPr/>
        </p:nvPicPr>
        <p:blipFill>
          <a:blip r:embed="rId2"/>
          <a:stretch>
            <a:fillRect/>
          </a:stretch>
        </p:blipFill>
        <p:spPr>
          <a:xfrm>
            <a:off x="1146348" y="1128596"/>
            <a:ext cx="6851303" cy="5729403"/>
          </a:xfrm>
          <a:prstGeom prst="rect">
            <a:avLst/>
          </a:prstGeom>
        </p:spPr>
      </p:pic>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CA89739F-0233-EE4A-9E98-6D79896A7B74}"/>
              </a:ext>
            </a:extLst>
          </p:cNvPr>
          <p:cNvPicPr>
            <a:picLocks noChangeAspect="1"/>
          </p:cNvPicPr>
          <p:nvPr/>
        </p:nvPicPr>
        <p:blipFill>
          <a:blip r:embed="rId3"/>
          <a:srcRect/>
          <a:stretch/>
        </p:blipFill>
        <p:spPr>
          <a:xfrm>
            <a:off x="8089300" y="5775900"/>
            <a:ext cx="852097" cy="852097"/>
          </a:xfrm>
          <a:prstGeom prst="rect">
            <a:avLst/>
          </a:prstGeom>
        </p:spPr>
      </p:pic>
    </p:spTree>
    <p:extLst>
      <p:ext uri="{BB962C8B-B14F-4D97-AF65-F5344CB8AC3E}">
        <p14:creationId xmlns:p14="http://schemas.microsoft.com/office/powerpoint/2010/main" val="259453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4-647A-8D45-941E-048D74D234B1}"/>
              </a:ext>
            </a:extLst>
          </p:cNvPr>
          <p:cNvSpPr>
            <a:spLocks noGrp="1"/>
          </p:cNvSpPr>
          <p:nvPr>
            <p:ph type="title"/>
          </p:nvPr>
        </p:nvSpPr>
        <p:spPr/>
        <p:txBody>
          <a:bodyPr/>
          <a:lstStyle/>
          <a:p>
            <a:r>
              <a:rPr lang="en-US" sz="3200" dirty="0"/>
              <a:t>Global Alliance for Disaster </a:t>
            </a:r>
            <a:br>
              <a:rPr lang="en-US" sz="3200" dirty="0"/>
            </a:br>
            <a:r>
              <a:rPr lang="en-US" sz="3200" dirty="0"/>
              <a:t>Resource Acceleration</a:t>
            </a:r>
          </a:p>
        </p:txBody>
      </p:sp>
      <p:pic>
        <p:nvPicPr>
          <p:cNvPr id="4" name="Picture 3" descr="Text, list with illustrations: &quot;Since our launch one year ago...9 Remote global gatherings with 1,659 registrants; [from] 73 Countries, on 6 continents; 21 Founders Circle entities; 4 Resource matches with disaster impacted disability-led organizations&quot;. Illustrations include a laptop with a visible webinar speaker, a world map with represented countries highlighted in red, a circle of person icons, and maps of the 4 locations of the resource matches (Puerto Rico, Colombia, Louisiana, and Texas). Purple, blue, and lavender background.">
            <a:extLst>
              <a:ext uri="{FF2B5EF4-FFF2-40B4-BE49-F238E27FC236}">
                <a16:creationId xmlns:a16="http://schemas.microsoft.com/office/drawing/2014/main" id="{F372981D-F740-6D43-A7AF-A7D5354808C7}"/>
              </a:ext>
            </a:extLst>
          </p:cNvPr>
          <p:cNvPicPr>
            <a:picLocks noChangeAspect="1"/>
          </p:cNvPicPr>
          <p:nvPr/>
        </p:nvPicPr>
        <p:blipFill>
          <a:blip r:embed="rId2"/>
          <a:stretch>
            <a:fillRect/>
          </a:stretch>
        </p:blipFill>
        <p:spPr>
          <a:xfrm>
            <a:off x="628650" y="945397"/>
            <a:ext cx="7709438" cy="5912603"/>
          </a:xfrm>
          <a:prstGeom prst="rect">
            <a:avLst/>
          </a:prstGeom>
        </p:spPr>
      </p:pic>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257A62F3-79F0-E943-A533-1185F01AF9FB}"/>
              </a:ext>
            </a:extLst>
          </p:cNvPr>
          <p:cNvPicPr>
            <a:picLocks noChangeAspect="1"/>
          </p:cNvPicPr>
          <p:nvPr/>
        </p:nvPicPr>
        <p:blipFill>
          <a:blip r:embed="rId3"/>
          <a:srcRect/>
          <a:stretch/>
        </p:blipFill>
        <p:spPr>
          <a:xfrm>
            <a:off x="8338088" y="5780867"/>
            <a:ext cx="728421" cy="728421"/>
          </a:xfrm>
          <a:prstGeom prst="rect">
            <a:avLst/>
          </a:prstGeom>
        </p:spPr>
      </p:pic>
    </p:spTree>
    <p:extLst>
      <p:ext uri="{BB962C8B-B14F-4D97-AF65-F5344CB8AC3E}">
        <p14:creationId xmlns:p14="http://schemas.microsoft.com/office/powerpoint/2010/main" val="1455196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4-647A-8D45-941E-048D74D234B1}"/>
              </a:ext>
            </a:extLst>
          </p:cNvPr>
          <p:cNvSpPr>
            <a:spLocks noGrp="1"/>
          </p:cNvSpPr>
          <p:nvPr>
            <p:ph type="title"/>
          </p:nvPr>
        </p:nvSpPr>
        <p:spPr/>
        <p:txBody>
          <a:bodyPr/>
          <a:lstStyle/>
          <a:p>
            <a:r>
              <a:rPr lang="en-US" dirty="0"/>
              <a:t>Join Our Next GADRA Event</a:t>
            </a:r>
          </a:p>
        </p:txBody>
      </p:sp>
      <p:pic>
        <p:nvPicPr>
          <p:cNvPr id="5" name="Picture 4" descr="Image Description: Event invitation graphic with text. Text: Deaf-Led Disaster Action - A virtual panel hosted by the Global Alliance for Disaster Resource Acceleration (GADRA) and Gallaudet University. Featuring Deaf leaders from Trinidad and Tobago, Viet Nam, and Japan. September 24, 2021, 1 PM UTC/ 9 AM EDT/ 8 PM ITC/10 PM JST. Presentation languages: Japanese SL, American SL, Hồ Chí Minh SL, and International Sign interpretation&#10;Captions in English provided. Questions? Contact GADRAinfo@wid.org. Photo compilation of 3 presenters, with GADRA and Gallaudet logos over a purple gradient background.&#10;">
            <a:extLst>
              <a:ext uri="{FF2B5EF4-FFF2-40B4-BE49-F238E27FC236}">
                <a16:creationId xmlns:a16="http://schemas.microsoft.com/office/drawing/2014/main" id="{39C4018F-C5FA-5E45-81B4-1C4184486AC9}"/>
              </a:ext>
            </a:extLst>
          </p:cNvPr>
          <p:cNvPicPr>
            <a:picLocks noChangeAspect="1"/>
          </p:cNvPicPr>
          <p:nvPr/>
        </p:nvPicPr>
        <p:blipFill>
          <a:blip r:embed="rId2"/>
          <a:stretch>
            <a:fillRect/>
          </a:stretch>
        </p:blipFill>
        <p:spPr>
          <a:xfrm>
            <a:off x="514350" y="945397"/>
            <a:ext cx="8115300" cy="5912603"/>
          </a:xfrm>
          <a:prstGeom prst="rect">
            <a:avLst/>
          </a:prstGeom>
        </p:spPr>
      </p:pic>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587F962B-BD34-F649-9BB6-0FE0E13FF0D9}"/>
              </a:ext>
            </a:extLst>
          </p:cNvPr>
          <p:cNvPicPr>
            <a:picLocks noChangeAspect="1"/>
          </p:cNvPicPr>
          <p:nvPr/>
        </p:nvPicPr>
        <p:blipFill>
          <a:blip r:embed="rId3"/>
          <a:srcRect/>
          <a:stretch/>
        </p:blipFill>
        <p:spPr>
          <a:xfrm>
            <a:off x="8265328" y="5912603"/>
            <a:ext cx="728643" cy="728643"/>
          </a:xfrm>
          <a:prstGeom prst="rect">
            <a:avLst/>
          </a:prstGeom>
        </p:spPr>
      </p:pic>
    </p:spTree>
    <p:extLst>
      <p:ext uri="{BB962C8B-B14F-4D97-AF65-F5344CB8AC3E}">
        <p14:creationId xmlns:p14="http://schemas.microsoft.com/office/powerpoint/2010/main" val="371062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4-647A-8D45-941E-048D74D234B1}"/>
              </a:ext>
            </a:extLst>
          </p:cNvPr>
          <p:cNvSpPr>
            <a:spLocks noGrp="1"/>
          </p:cNvSpPr>
          <p:nvPr>
            <p:ph type="title"/>
          </p:nvPr>
        </p:nvSpPr>
        <p:spPr/>
        <p:txBody>
          <a:bodyPr/>
          <a:lstStyle/>
          <a:p>
            <a:r>
              <a:rPr lang="en-US" dirty="0"/>
              <a:t>Join GADRA</a:t>
            </a:r>
          </a:p>
        </p:txBody>
      </p:sp>
      <p:pic>
        <p:nvPicPr>
          <p:cNvPr id="6" name="Picture 5" descr="Text&#10;&#10;Click logo to join GADRA ">
            <a:hlinkClick r:id="rId2"/>
            <a:extLst>
              <a:ext uri="{FF2B5EF4-FFF2-40B4-BE49-F238E27FC236}">
                <a16:creationId xmlns:a16="http://schemas.microsoft.com/office/drawing/2014/main" id="{4C79F6C6-A153-C34B-AA26-58B68806DDCD}"/>
              </a:ext>
            </a:extLst>
          </p:cNvPr>
          <p:cNvPicPr>
            <a:picLocks noChangeAspect="1"/>
          </p:cNvPicPr>
          <p:nvPr/>
        </p:nvPicPr>
        <p:blipFill>
          <a:blip r:embed="rId3"/>
          <a:stretch>
            <a:fillRect/>
          </a:stretch>
        </p:blipFill>
        <p:spPr>
          <a:xfrm>
            <a:off x="893641" y="2029665"/>
            <a:ext cx="7356718" cy="2857568"/>
          </a:xfrm>
          <a:prstGeom prst="rect">
            <a:avLst/>
          </a:prstGeom>
        </p:spPr>
      </p:pic>
      <p:sp>
        <p:nvSpPr>
          <p:cNvPr id="4" name="TextBox 3">
            <a:extLst>
              <a:ext uri="{FF2B5EF4-FFF2-40B4-BE49-F238E27FC236}">
                <a16:creationId xmlns:a16="http://schemas.microsoft.com/office/drawing/2014/main" id="{AF7BA1F3-80F4-1D44-A6D5-5417446590F5}"/>
              </a:ext>
            </a:extLst>
          </p:cNvPr>
          <p:cNvSpPr txBox="1"/>
          <p:nvPr/>
        </p:nvSpPr>
        <p:spPr>
          <a:xfrm>
            <a:off x="2950723" y="2029665"/>
            <a:ext cx="3242554" cy="461665"/>
          </a:xfrm>
          <a:prstGeom prst="rect">
            <a:avLst/>
          </a:prstGeom>
          <a:noFill/>
        </p:spPr>
        <p:txBody>
          <a:bodyPr wrap="none" rtlCol="0">
            <a:spAutoFit/>
          </a:bodyPr>
          <a:lstStyle/>
          <a:p>
            <a:r>
              <a:rPr lang="en-US" sz="2400" dirty="0">
                <a:hlinkClick r:id="rId2"/>
              </a:rPr>
              <a:t>Click here to join GADRA</a:t>
            </a:r>
            <a:endParaRPr lang="en-US" sz="2400" dirty="0"/>
          </a:p>
        </p:txBody>
      </p:sp>
      <p:pic>
        <p:nvPicPr>
          <p:cNvPr id="7" name="Picture 6" descr="World Institute on Disability Logo - Large block letters &quot;WID&quot;, with a graphic of a world globe over the letter W. ">
            <a:extLst>
              <a:ext uri="{FF2B5EF4-FFF2-40B4-BE49-F238E27FC236}">
                <a16:creationId xmlns:a16="http://schemas.microsoft.com/office/drawing/2014/main" id="{926AFA5C-9EAD-CD4D-A2E9-78E3D58AE149}"/>
              </a:ext>
            </a:extLst>
          </p:cNvPr>
          <p:cNvPicPr>
            <a:picLocks noChangeAspect="1"/>
          </p:cNvPicPr>
          <p:nvPr/>
        </p:nvPicPr>
        <p:blipFill>
          <a:blip r:embed="rId4"/>
          <a:srcRect/>
          <a:stretch/>
        </p:blipFill>
        <p:spPr>
          <a:xfrm>
            <a:off x="7919633" y="5777140"/>
            <a:ext cx="864105" cy="864105"/>
          </a:xfrm>
          <a:prstGeom prst="rect">
            <a:avLst/>
          </a:prstGeom>
        </p:spPr>
      </p:pic>
    </p:spTree>
    <p:extLst>
      <p:ext uri="{BB962C8B-B14F-4D97-AF65-F5344CB8AC3E}">
        <p14:creationId xmlns:p14="http://schemas.microsoft.com/office/powerpoint/2010/main" val="3183994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8109" y="2028752"/>
            <a:ext cx="8229600" cy="743724"/>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dirty="0"/>
              <a:t>Intermediate Care Facilities for Individuals with Intellectual Disabilities</a:t>
            </a:r>
          </a:p>
          <a:p>
            <a:r>
              <a:rPr lang="en-US" dirty="0"/>
              <a:t> </a:t>
            </a:r>
          </a:p>
        </p:txBody>
      </p:sp>
      <p:sp>
        <p:nvSpPr>
          <p:cNvPr id="7" name="Title 1"/>
          <p:cNvSpPr txBox="1">
            <a:spLocks/>
          </p:cNvSpPr>
          <p:nvPr/>
        </p:nvSpPr>
        <p:spPr>
          <a:xfrm>
            <a:off x="390833" y="3445749"/>
            <a:ext cx="8229600" cy="18190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000" dirty="0">
                <a:solidFill>
                  <a:schemeClr val="tx1"/>
                </a:solidFill>
              </a:rPr>
              <a:t>Marcie Roth</a:t>
            </a:r>
          </a:p>
          <a:p>
            <a:r>
              <a:rPr lang="en-US" sz="2000" dirty="0">
                <a:solidFill>
                  <a:schemeClr val="tx1"/>
                </a:solidFill>
              </a:rPr>
              <a:t>Executive Director and CEO </a:t>
            </a:r>
          </a:p>
          <a:p>
            <a:r>
              <a:rPr lang="en-US" sz="2000" dirty="0">
                <a:solidFill>
                  <a:schemeClr val="tx1"/>
                </a:solidFill>
              </a:rPr>
              <a:t>World Institute on Disability</a:t>
            </a:r>
          </a:p>
          <a:p>
            <a:r>
              <a:rPr lang="en-US" sz="2000" dirty="0">
                <a:solidFill>
                  <a:schemeClr val="tx1"/>
                </a:solidFill>
              </a:rPr>
              <a:t>+1(301) 717-7447</a:t>
            </a:r>
          </a:p>
          <a:p>
            <a:r>
              <a:rPr lang="en-US" sz="2000" dirty="0" err="1">
                <a:solidFill>
                  <a:schemeClr val="tx1"/>
                </a:solidFill>
              </a:rPr>
              <a:t>marcie@wid.org</a:t>
            </a:r>
            <a:endParaRPr lang="en-US" sz="2000" dirty="0">
              <a:solidFill>
                <a:schemeClr val="tx1"/>
              </a:solidFill>
            </a:endParaRPr>
          </a:p>
          <a:p>
            <a:r>
              <a:rPr lang="en-US" sz="2000" dirty="0" err="1">
                <a:solidFill>
                  <a:schemeClr val="tx1"/>
                </a:solidFill>
              </a:rPr>
              <a:t>www.wid.org</a:t>
            </a:r>
            <a:endParaRPr lang="en-US" sz="2000" dirty="0">
              <a:solidFill>
                <a:schemeClr val="tx1"/>
              </a:solidFill>
            </a:endParaRPr>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12EFCBBF-C3C6-4E46-BF03-5449D2A65543}"/>
              </a:ext>
            </a:extLst>
          </p:cNvPr>
          <p:cNvPicPr>
            <a:picLocks noChangeAspect="1"/>
          </p:cNvPicPr>
          <p:nvPr/>
        </p:nvPicPr>
        <p:blipFill>
          <a:blip r:embed="rId2"/>
          <a:srcRect/>
          <a:stretch/>
        </p:blipFill>
        <p:spPr>
          <a:xfrm>
            <a:off x="3917384" y="1593202"/>
            <a:ext cx="1176498" cy="1176498"/>
          </a:xfrm>
          <a:prstGeom prst="rect">
            <a:avLst/>
          </a:prstGeom>
        </p:spPr>
      </p:pic>
      <p:sp>
        <p:nvSpPr>
          <p:cNvPr id="6" name="Slide Number Placeholder 5">
            <a:extLst>
              <a:ext uri="{FF2B5EF4-FFF2-40B4-BE49-F238E27FC236}">
                <a16:creationId xmlns:a16="http://schemas.microsoft.com/office/drawing/2014/main" id="{53BDF76B-1DAD-A14F-820F-F4AEC0931BDA}"/>
              </a:ext>
            </a:extLst>
          </p:cNvPr>
          <p:cNvSpPr>
            <a:spLocks noGrp="1"/>
          </p:cNvSpPr>
          <p:nvPr>
            <p:ph type="sldNum" sz="quarter" idx="4294967295"/>
          </p:nvPr>
        </p:nvSpPr>
        <p:spPr>
          <a:xfrm>
            <a:off x="7086600" y="6356350"/>
            <a:ext cx="2057400" cy="365125"/>
          </a:xfrm>
        </p:spPr>
        <p:txBody>
          <a:bodyPr/>
          <a:lstStyle/>
          <a:p>
            <a:fld id="{283C63E4-F9BE-C24A-B4FF-309EB18BA564}" type="slidenum">
              <a:rPr lang="en-US" smtClean="0"/>
              <a:t>44</a:t>
            </a:fld>
            <a:endParaRPr lang="en-US"/>
          </a:p>
        </p:txBody>
      </p:sp>
    </p:spTree>
    <p:extLst>
      <p:ext uri="{BB962C8B-B14F-4D97-AF65-F5344CB8AC3E}">
        <p14:creationId xmlns:p14="http://schemas.microsoft.com/office/powerpoint/2010/main" val="417204639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dirty="0" err="1"/>
              <a:t>Millenium</a:t>
            </a:r>
            <a:r>
              <a:rPr lang="en-US" dirty="0"/>
              <a:t> Development Goals</a:t>
            </a:r>
          </a:p>
        </p:txBody>
      </p:sp>
      <p:sp>
        <p:nvSpPr>
          <p:cNvPr id="4" name="Rectangle 3">
            <a:extLst>
              <a:ext uri="{FF2B5EF4-FFF2-40B4-BE49-F238E27FC236}">
                <a16:creationId xmlns:a16="http://schemas.microsoft.com/office/drawing/2014/main" id="{D0140B6B-ABD0-0C45-9871-28CB608843E9}"/>
              </a:ext>
            </a:extLst>
          </p:cNvPr>
          <p:cNvSpPr/>
          <p:nvPr/>
        </p:nvSpPr>
        <p:spPr>
          <a:xfrm>
            <a:off x="1026367" y="2274838"/>
            <a:ext cx="7053943" cy="1569660"/>
          </a:xfrm>
          <a:prstGeom prst="rect">
            <a:avLst/>
          </a:prstGeom>
        </p:spPr>
        <p:txBody>
          <a:bodyPr wrap="square">
            <a:spAutoFit/>
          </a:bodyPr>
          <a:lstStyle/>
          <a:p>
            <a:r>
              <a:rPr lang="en-US" sz="2400" dirty="0"/>
              <a:t>Persons with disabilities were not included in the Millennium Development Goals and consequently excluded from many development initiatives and funding streams.</a:t>
            </a:r>
          </a:p>
        </p:txBody>
      </p:sp>
      <p:pic>
        <p:nvPicPr>
          <p:cNvPr id="5" name="Picture 4" descr="World Institute on Disability Logo - Large block letters &quot;WID&quot;, with a graphic of a world globe over the letter W. ">
            <a:extLst>
              <a:ext uri="{FF2B5EF4-FFF2-40B4-BE49-F238E27FC236}">
                <a16:creationId xmlns:a16="http://schemas.microsoft.com/office/drawing/2014/main" id="{92712749-E551-6945-A4AE-4D1C2415089F}"/>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58446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2400" dirty="0"/>
              <a:t>UN Convention on the Rights of Persons with Disabilities (UN CRPD)</a:t>
            </a:r>
          </a:p>
        </p:txBody>
      </p:sp>
      <p:sp>
        <p:nvSpPr>
          <p:cNvPr id="3" name="Rectangle 2">
            <a:extLst>
              <a:ext uri="{FF2B5EF4-FFF2-40B4-BE49-F238E27FC236}">
                <a16:creationId xmlns:a16="http://schemas.microsoft.com/office/drawing/2014/main" id="{E48BAE3F-01D2-7541-99B4-00B94C424A19}"/>
              </a:ext>
            </a:extLst>
          </p:cNvPr>
          <p:cNvSpPr/>
          <p:nvPr/>
        </p:nvSpPr>
        <p:spPr>
          <a:xfrm>
            <a:off x="247973" y="1392069"/>
            <a:ext cx="8896027" cy="5078313"/>
          </a:xfrm>
          <a:prstGeom prst="rect">
            <a:avLst/>
          </a:prstGeom>
        </p:spPr>
        <p:txBody>
          <a:bodyPr wrap="square">
            <a:spAutoFit/>
          </a:bodyPr>
          <a:lstStyle/>
          <a:p>
            <a:pPr fontAlgn="base"/>
            <a:r>
              <a:rPr lang="en-US" sz="2400" dirty="0">
                <a:solidFill>
                  <a:srgbClr val="000000"/>
                </a:solidFill>
              </a:rPr>
              <a:t>There are seven landmark United Nations human rights treaties that protect the rights of women, children, migrant workers and others. </a:t>
            </a:r>
          </a:p>
          <a:p>
            <a:pPr fontAlgn="base"/>
            <a:endParaRPr lang="en-US" sz="2400" dirty="0">
              <a:solidFill>
                <a:srgbClr val="000000"/>
              </a:solidFill>
            </a:endParaRPr>
          </a:p>
          <a:p>
            <a:pPr fontAlgn="base"/>
            <a:r>
              <a:rPr lang="en-US" sz="2400" dirty="0"/>
              <a:t>The Convention on the Rights of Persons with Disabilities (CRPD) introduced a new paradigm for persons with disabilities. It shifted policy and policy implementation from a charitable and medical approach to one based on rights.</a:t>
            </a:r>
            <a:endParaRPr lang="en-US" sz="2400" dirty="0">
              <a:solidFill>
                <a:srgbClr val="000000"/>
              </a:solidFill>
            </a:endParaRPr>
          </a:p>
          <a:p>
            <a:pPr fontAlgn="base"/>
            <a:endParaRPr lang="en-US" sz="2400" dirty="0">
              <a:solidFill>
                <a:srgbClr val="000000"/>
              </a:solidFill>
            </a:endParaRPr>
          </a:p>
          <a:p>
            <a:pPr fontAlgn="base"/>
            <a:r>
              <a:rPr lang="en-US" sz="2400" dirty="0">
                <a:solidFill>
                  <a:srgbClr val="000000"/>
                </a:solidFill>
              </a:rPr>
              <a:t>The CRPD was entered into force on 3 May 2008, as the only global treaty addressing the rights and needs of persons with disabilities, the world’s largest minority. </a:t>
            </a:r>
          </a:p>
          <a:p>
            <a:pPr fontAlgn="base"/>
            <a:endParaRPr lang="en-US" sz="2400" dirty="0">
              <a:solidFill>
                <a:srgbClr val="000000"/>
              </a:solidFill>
            </a:endParaRPr>
          </a:p>
          <a:p>
            <a:br>
              <a:rPr lang="en-US" dirty="0"/>
            </a:br>
            <a:endParaRPr lang="en-US" dirty="0"/>
          </a:p>
        </p:txBody>
      </p:sp>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2688FCBA-FA19-9842-AF71-5CF6319854CE}"/>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119407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2400" dirty="0"/>
              <a:t>UN Convention on the Rights of Persons with Disabilities (UN CRPD)</a:t>
            </a:r>
          </a:p>
        </p:txBody>
      </p:sp>
      <p:pic>
        <p:nvPicPr>
          <p:cNvPr id="5" name="Picture 4" descr="Map of UN Member States showing Signatures and Ratifications of the UN Convention on the Rights of Persons with Disabilities. ">
            <a:extLst>
              <a:ext uri="{FF2B5EF4-FFF2-40B4-BE49-F238E27FC236}">
                <a16:creationId xmlns:a16="http://schemas.microsoft.com/office/drawing/2014/main" id="{D3C24437-1E6D-B043-A39A-DB6A78FAD920}"/>
              </a:ext>
            </a:extLst>
          </p:cNvPr>
          <p:cNvPicPr>
            <a:picLocks noChangeAspect="1"/>
          </p:cNvPicPr>
          <p:nvPr/>
        </p:nvPicPr>
        <p:blipFill>
          <a:blip r:embed="rId2"/>
          <a:stretch>
            <a:fillRect/>
          </a:stretch>
        </p:blipFill>
        <p:spPr>
          <a:xfrm>
            <a:off x="139484" y="1128597"/>
            <a:ext cx="8865031" cy="5318698"/>
          </a:xfrm>
          <a:prstGeom prst="rect">
            <a:avLst/>
          </a:prstGeom>
        </p:spPr>
      </p:pic>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95EF2054-C574-DF46-A287-03DFE194217B}"/>
              </a:ext>
            </a:extLst>
          </p:cNvPr>
          <p:cNvPicPr>
            <a:picLocks noChangeAspect="1"/>
          </p:cNvPicPr>
          <p:nvPr/>
        </p:nvPicPr>
        <p:blipFill>
          <a:blip r:embed="rId3"/>
          <a:srcRect/>
          <a:stretch/>
        </p:blipFill>
        <p:spPr>
          <a:xfrm>
            <a:off x="8198603" y="6056110"/>
            <a:ext cx="585136" cy="585136"/>
          </a:xfrm>
          <a:prstGeom prst="rect">
            <a:avLst/>
          </a:prstGeom>
        </p:spPr>
      </p:pic>
    </p:spTree>
    <p:extLst>
      <p:ext uri="{BB962C8B-B14F-4D97-AF65-F5344CB8AC3E}">
        <p14:creationId xmlns:p14="http://schemas.microsoft.com/office/powerpoint/2010/main" val="89170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a:xfrm>
            <a:off x="247973" y="-196966"/>
            <a:ext cx="8617057" cy="1325563"/>
          </a:xfrm>
        </p:spPr>
        <p:txBody>
          <a:bodyPr/>
          <a:lstStyle/>
          <a:p>
            <a:r>
              <a:rPr lang="en-US" sz="2400" dirty="0"/>
              <a:t>UN Convention on the Rights of Persons with Disabilities (UN CRPD)</a:t>
            </a:r>
          </a:p>
        </p:txBody>
      </p:sp>
      <p:sp>
        <p:nvSpPr>
          <p:cNvPr id="3" name="Rectangle 2">
            <a:extLst>
              <a:ext uri="{FF2B5EF4-FFF2-40B4-BE49-F238E27FC236}">
                <a16:creationId xmlns:a16="http://schemas.microsoft.com/office/drawing/2014/main" id="{5C59EDA3-50E0-A94E-BF50-F1A495507E07}"/>
              </a:ext>
            </a:extLst>
          </p:cNvPr>
          <p:cNvSpPr/>
          <p:nvPr/>
        </p:nvSpPr>
        <p:spPr>
          <a:xfrm>
            <a:off x="1038386" y="1128597"/>
            <a:ext cx="7206712" cy="4893647"/>
          </a:xfrm>
          <a:prstGeom prst="rect">
            <a:avLst/>
          </a:prstGeom>
        </p:spPr>
        <p:txBody>
          <a:bodyPr wrap="square">
            <a:spAutoFit/>
          </a:bodyPr>
          <a:lstStyle/>
          <a:p>
            <a:r>
              <a:rPr lang="en-US" sz="2400" dirty="0">
                <a:latin typeface="Calibri" panose="020F0502020204030204" pitchFamily="34" charset="0"/>
              </a:rPr>
              <a:t>164 “Member States” (Countries) have signed and ratified the UNCRPD. 9 Member States have not ratified the treaty:</a:t>
            </a:r>
          </a:p>
          <a:p>
            <a:endParaRPr lang="en-US" sz="2400" dirty="0">
              <a:latin typeface="Calibri" panose="020F0502020204030204" pitchFamily="34" charset="0"/>
            </a:endParaRPr>
          </a:p>
          <a:p>
            <a:pPr marL="457200" indent="-457200">
              <a:buFont typeface="+mj-lt"/>
              <a:buAutoNum type="arabicPeriod"/>
            </a:pPr>
            <a:r>
              <a:rPr lang="en-US" sz="2400" dirty="0">
                <a:latin typeface="Calibri" panose="020F0502020204030204" pitchFamily="34" charset="0"/>
              </a:rPr>
              <a:t>Bhutan</a:t>
            </a:r>
          </a:p>
          <a:p>
            <a:pPr marL="457200" indent="-457200">
              <a:buFont typeface="+mj-lt"/>
              <a:buAutoNum type="arabicPeriod"/>
            </a:pPr>
            <a:r>
              <a:rPr lang="en-US" sz="2400" dirty="0">
                <a:latin typeface="Calibri" panose="020F0502020204030204" pitchFamily="34" charset="0"/>
              </a:rPr>
              <a:t>Cameroon</a:t>
            </a:r>
          </a:p>
          <a:p>
            <a:pPr marL="457200" indent="-457200">
              <a:buFont typeface="+mj-lt"/>
              <a:buAutoNum type="arabicPeriod"/>
            </a:pPr>
            <a:r>
              <a:rPr lang="en-US" sz="2400" dirty="0">
                <a:latin typeface="Calibri" panose="020F0502020204030204" pitchFamily="34" charset="0"/>
              </a:rPr>
              <a:t>Lebanon</a:t>
            </a:r>
          </a:p>
          <a:p>
            <a:pPr marL="457200" indent="-457200">
              <a:buFont typeface="+mj-lt"/>
              <a:buAutoNum type="arabicPeriod"/>
            </a:pPr>
            <a:r>
              <a:rPr lang="en-US" sz="2400" dirty="0">
                <a:latin typeface="Calibri" panose="020F0502020204030204" pitchFamily="34" charset="0"/>
              </a:rPr>
              <a:t>Liechtenstein</a:t>
            </a:r>
          </a:p>
          <a:p>
            <a:pPr marL="457200" indent="-457200">
              <a:buFont typeface="+mj-lt"/>
              <a:buAutoNum type="arabicPeriod"/>
            </a:pPr>
            <a:r>
              <a:rPr lang="en-US" sz="2400" dirty="0">
                <a:latin typeface="Calibri" panose="020F0502020204030204" pitchFamily="34" charset="0"/>
              </a:rPr>
              <a:t>Solomon Islands</a:t>
            </a:r>
          </a:p>
          <a:p>
            <a:pPr marL="457200" indent="-457200">
              <a:buFont typeface="+mj-lt"/>
              <a:buAutoNum type="arabicPeriod"/>
            </a:pPr>
            <a:r>
              <a:rPr lang="en-US" sz="2400" dirty="0">
                <a:latin typeface="Calibri" panose="020F0502020204030204" pitchFamily="34" charset="0"/>
              </a:rPr>
              <a:t>Tajikistan</a:t>
            </a:r>
          </a:p>
          <a:p>
            <a:pPr marL="457200" indent="-457200">
              <a:buFont typeface="+mj-lt"/>
              <a:buAutoNum type="arabicPeriod"/>
            </a:pPr>
            <a:r>
              <a:rPr lang="en-US" sz="2400" dirty="0">
                <a:latin typeface="Calibri" panose="020F0502020204030204" pitchFamily="34" charset="0"/>
              </a:rPr>
              <a:t>Tonga</a:t>
            </a:r>
          </a:p>
          <a:p>
            <a:pPr marL="457200" indent="-457200">
              <a:buFont typeface="+mj-lt"/>
              <a:buAutoNum type="arabicPeriod"/>
            </a:pPr>
            <a:r>
              <a:rPr lang="en-US" sz="2400" b="1" dirty="0">
                <a:latin typeface="Calibri" panose="020F0502020204030204" pitchFamily="34" charset="0"/>
              </a:rPr>
              <a:t>United States of America</a:t>
            </a:r>
          </a:p>
          <a:p>
            <a:pPr marL="457200" indent="-457200">
              <a:buFont typeface="+mj-lt"/>
              <a:buAutoNum type="arabicPeriod"/>
            </a:pPr>
            <a:r>
              <a:rPr lang="en-US" sz="2400" dirty="0">
                <a:latin typeface="Calibri" panose="020F0502020204030204" pitchFamily="34" charset="0"/>
              </a:rPr>
              <a:t>Uzbekistan</a:t>
            </a:r>
          </a:p>
        </p:txBody>
      </p:sp>
      <p:pic>
        <p:nvPicPr>
          <p:cNvPr id="6" name="Picture 5" descr="World Institute on Disability Logo - Large block letters &quot;WID&quot;, with a graphic of a world globe over the letter W. ">
            <a:extLst>
              <a:ext uri="{FF2B5EF4-FFF2-40B4-BE49-F238E27FC236}">
                <a16:creationId xmlns:a16="http://schemas.microsoft.com/office/drawing/2014/main" id="{8ACAA17C-566D-684A-9757-EE7478ECBB99}"/>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396965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5C1D-0947-5E42-8C01-594A878002C1}"/>
              </a:ext>
            </a:extLst>
          </p:cNvPr>
          <p:cNvSpPr>
            <a:spLocks noGrp="1"/>
          </p:cNvSpPr>
          <p:nvPr>
            <p:ph type="title"/>
          </p:nvPr>
        </p:nvSpPr>
        <p:spPr/>
        <p:txBody>
          <a:bodyPr/>
          <a:lstStyle/>
          <a:p>
            <a:r>
              <a:rPr lang="en-US" sz="3200" dirty="0"/>
              <a:t>UN Convention on the Rights of Persons with Disabilities (UN CRPD).</a:t>
            </a:r>
          </a:p>
        </p:txBody>
      </p:sp>
      <p:sp>
        <p:nvSpPr>
          <p:cNvPr id="3" name="Rectangle 2">
            <a:extLst>
              <a:ext uri="{FF2B5EF4-FFF2-40B4-BE49-F238E27FC236}">
                <a16:creationId xmlns:a16="http://schemas.microsoft.com/office/drawing/2014/main" id="{839F2872-4B5E-0E40-B860-DF04B9EFEE03}"/>
              </a:ext>
            </a:extLst>
          </p:cNvPr>
          <p:cNvSpPr/>
          <p:nvPr/>
        </p:nvSpPr>
        <p:spPr>
          <a:xfrm>
            <a:off x="765110" y="1287244"/>
            <a:ext cx="7750240" cy="5570756"/>
          </a:xfrm>
          <a:prstGeom prst="rect">
            <a:avLst/>
          </a:prstGeom>
        </p:spPr>
        <p:txBody>
          <a:bodyPr wrap="square">
            <a:spAutoFit/>
          </a:bodyPr>
          <a:lstStyle/>
          <a:p>
            <a:pPr lvl="0">
              <a:buClr>
                <a:srgbClr val="333333"/>
              </a:buClr>
              <a:buSzPct val="100000"/>
            </a:pPr>
            <a:r>
              <a:rPr lang="en-US" sz="2800" dirty="0">
                <a:ea typeface="Arial"/>
                <a:cs typeface="Arial"/>
                <a:sym typeface="Arial"/>
              </a:rPr>
              <a:t>There are 50 Articles in the CRPD</a:t>
            </a:r>
          </a:p>
          <a:p>
            <a:pPr lvl="0">
              <a:buClr>
                <a:srgbClr val="333333"/>
              </a:buClr>
              <a:buSzPct val="100000"/>
            </a:pPr>
            <a:endParaRPr lang="en-US" sz="2800" dirty="0">
              <a:ea typeface="Arial"/>
              <a:cs typeface="Arial"/>
              <a:sym typeface="Arial"/>
            </a:endParaRPr>
          </a:p>
          <a:p>
            <a:pPr lvl="0">
              <a:buClr>
                <a:srgbClr val="333333"/>
              </a:buClr>
              <a:buSzPct val="100000"/>
            </a:pPr>
            <a:r>
              <a:rPr lang="en-US" sz="2800" dirty="0">
                <a:ea typeface="Arial"/>
                <a:cs typeface="Arial"/>
                <a:sym typeface="Arial"/>
              </a:rPr>
              <a:t>Article 11 </a:t>
            </a:r>
          </a:p>
          <a:p>
            <a:pPr fontAlgn="base"/>
            <a:r>
              <a:rPr lang="en-US" sz="2400" b="1" dirty="0"/>
              <a:t>Situations of risk and humanitarian emergencies</a:t>
            </a:r>
          </a:p>
          <a:p>
            <a:pPr fontAlgn="base"/>
            <a:endParaRPr lang="en-US" sz="2400" dirty="0"/>
          </a:p>
          <a:p>
            <a:pPr fontAlgn="base"/>
            <a:r>
              <a:rPr lang="en-US" sz="2400" dirty="0"/>
              <a:t>States Parties shall take, in accordance with their obligations under international law, including international humanitarian law and international human rights law, all necessary measures to ensure the protection and safety of persons with disabilities in situations of risk, including situations of armed conflict, humanitarian emergencies and the occurrence of natural disasters.</a:t>
            </a:r>
          </a:p>
          <a:p>
            <a:br>
              <a:rPr lang="en-US" sz="2800" dirty="0"/>
            </a:br>
            <a:endParaRPr lang="en-US" sz="2800" dirty="0">
              <a:ea typeface="Arial"/>
              <a:cs typeface="Arial"/>
              <a:sym typeface="Arial"/>
            </a:endParaRPr>
          </a:p>
        </p:txBody>
      </p:sp>
      <p:pic>
        <p:nvPicPr>
          <p:cNvPr id="4" name="Picture 3" descr="World Institute on Disability Logo - Large block letters &quot;WID&quot;, with a graphic of a world globe over the letter W. ">
            <a:extLst>
              <a:ext uri="{FF2B5EF4-FFF2-40B4-BE49-F238E27FC236}">
                <a16:creationId xmlns:a16="http://schemas.microsoft.com/office/drawing/2014/main" id="{8C517049-B404-6744-A1B9-3ED01C95C2B8}"/>
              </a:ext>
            </a:extLst>
          </p:cNvPr>
          <p:cNvPicPr>
            <a:picLocks noChangeAspect="1"/>
          </p:cNvPicPr>
          <p:nvPr/>
        </p:nvPicPr>
        <p:blipFill>
          <a:blip r:embed="rId2"/>
          <a:srcRect/>
          <a:stretch/>
        </p:blipFill>
        <p:spPr>
          <a:xfrm>
            <a:off x="7768451" y="5625958"/>
            <a:ext cx="1015288" cy="1015288"/>
          </a:xfrm>
          <a:prstGeom prst="rect">
            <a:avLst/>
          </a:prstGeom>
        </p:spPr>
      </p:pic>
    </p:spTree>
    <p:extLst>
      <p:ext uri="{BB962C8B-B14F-4D97-AF65-F5344CB8AC3E}">
        <p14:creationId xmlns:p14="http://schemas.microsoft.com/office/powerpoint/2010/main" val="1868863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9-20 OHIO " id="{252724D1-A0C6-AB4C-BBC1-F32B3E272311}" vid="{C449856C-0B39-D447-8C0D-B65510A0F18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21802</TotalTime>
  <Words>2565</Words>
  <Application>Microsoft Macintosh PowerPoint</Application>
  <PresentationFormat>On-screen Show (4:3)</PresentationFormat>
  <Paragraphs>251</Paragraphs>
  <Slides>44</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Bebas</vt:lpstr>
      <vt:lpstr>Noto Sans Symbols</vt:lpstr>
      <vt:lpstr>Verizon NHG TX</vt:lpstr>
      <vt:lpstr>Arial</vt:lpstr>
      <vt:lpstr>Calibri</vt:lpstr>
      <vt:lpstr>Calibri Light</vt:lpstr>
      <vt:lpstr>Roboto</vt:lpstr>
      <vt:lpstr>Wingdings</vt:lpstr>
      <vt:lpstr>Office Theme</vt:lpstr>
      <vt:lpstr>Custom Design</vt:lpstr>
      <vt:lpstr>PowerPoint Presentation</vt:lpstr>
      <vt:lpstr>The Frequency, Intensity and  Duration of Disasters is Growing</vt:lpstr>
      <vt:lpstr>Disproportionate Impact</vt:lpstr>
      <vt:lpstr>Millenium Development Goals</vt:lpstr>
      <vt:lpstr>Millenium Development Goals</vt:lpstr>
      <vt:lpstr>UN Convention on the Rights of Persons with Disabilities (UN CRPD)</vt:lpstr>
      <vt:lpstr>UN Convention on the Rights of Persons with Disabilities (UN CRPD)</vt:lpstr>
      <vt:lpstr>UN Convention on the Rights of Persons with Disabilities (UN CRPD)</vt:lpstr>
      <vt:lpstr>UN Convention on the Rights of Persons with Disabilities (UN CRPD).</vt:lpstr>
      <vt:lpstr>Sustainable Development Goals</vt:lpstr>
      <vt:lpstr>2030 Agenda for Sustainable Development</vt:lpstr>
      <vt:lpstr>Universal Ambition vs. National Ownership</vt:lpstr>
      <vt:lpstr>“Vulnerable”</vt:lpstr>
      <vt:lpstr>Comparing the Millennium Development Goals and the 2030 Agenda</vt:lpstr>
      <vt:lpstr>The 5 Ps of Sustainable Development</vt:lpstr>
      <vt:lpstr>Sustainable Development</vt:lpstr>
      <vt:lpstr>Disability Connections to Goals &amp; Targets</vt:lpstr>
      <vt:lpstr>The SDGs and the UN CRPD</vt:lpstr>
      <vt:lpstr>Accountability</vt:lpstr>
      <vt:lpstr>Sendai Framework for Disaster Risk Reduction 2015-2030</vt:lpstr>
      <vt:lpstr>Sendai Framework for Disaster Risk Reduction 2015-2030</vt:lpstr>
      <vt:lpstr>Sendai Framework Priorities</vt:lpstr>
      <vt:lpstr>Sendai Framework for DRR</vt:lpstr>
      <vt:lpstr>Sendai Framework</vt:lpstr>
      <vt:lpstr>Thematic Group on Disaster Risk Reduction</vt:lpstr>
      <vt:lpstr>Upcoming Events</vt:lpstr>
      <vt:lpstr>Upcoming Events</vt:lpstr>
      <vt:lpstr>Dhaka Declaration</vt:lpstr>
      <vt:lpstr>CHARTER ON INCLUSION OF PERSONS WITH DISABILITIES IN HUMANITARIAN ACTION  </vt:lpstr>
      <vt:lpstr>CHARTER ON INCLUSION OF PERSONS WITH DISABILITIES IN HUMANITARIAN ACTION  </vt:lpstr>
      <vt:lpstr>INCLUSION OF PERSONS WITH DISABILITIES IN HUMANITARIAN ACTION  </vt:lpstr>
      <vt:lpstr>INCLUSION OF PERSONS WITH DISABILITIES IN HUMANITARIAN ACTION Reference Group  </vt:lpstr>
      <vt:lpstr>Reference Group  </vt:lpstr>
      <vt:lpstr>FIVE ACTIONS FOR DISABILITY-INCLUSIVE DISASTER RISK MANAGEMENT</vt:lpstr>
      <vt:lpstr>Disability Inclusive Climate Justice</vt:lpstr>
      <vt:lpstr>UN Disability Inclusion Strategy</vt:lpstr>
      <vt:lpstr>Armed Conflict and Humanitarian Crises</vt:lpstr>
      <vt:lpstr>Proposed Actions</vt:lpstr>
      <vt:lpstr>Report on Rights of Persons with Disabilities in Armed Conflict</vt:lpstr>
      <vt:lpstr>Global Alliance for Disaster  Resource Acceleration</vt:lpstr>
      <vt:lpstr>Global Alliance for Disaster  Resource Acceleration</vt:lpstr>
      <vt:lpstr>Join Our Next GADRA Event</vt:lpstr>
      <vt:lpstr>Join GADRA</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Jesús Vicente</dc:creator>
  <cp:lastModifiedBy>marcie roth</cp:lastModifiedBy>
  <cp:revision>152</cp:revision>
  <dcterms:created xsi:type="dcterms:W3CDTF">2014-09-01T15:38:30Z</dcterms:created>
  <dcterms:modified xsi:type="dcterms:W3CDTF">2021-09-09T02:58:37Z</dcterms:modified>
</cp:coreProperties>
</file>